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6"/>
  </p:notesMasterIdLst>
  <p:sldIdLst>
    <p:sldId id="267" r:id="rId2"/>
    <p:sldId id="272" r:id="rId3"/>
    <p:sldId id="271" r:id="rId4"/>
    <p:sldId id="277" r:id="rId5"/>
    <p:sldId id="278" r:id="rId6"/>
    <p:sldId id="269" r:id="rId7"/>
    <p:sldId id="274" r:id="rId8"/>
    <p:sldId id="313" r:id="rId9"/>
    <p:sldId id="279" r:id="rId10"/>
    <p:sldId id="306" r:id="rId11"/>
    <p:sldId id="311" r:id="rId12"/>
    <p:sldId id="305" r:id="rId13"/>
    <p:sldId id="287" r:id="rId14"/>
    <p:sldId id="292" r:id="rId15"/>
    <p:sldId id="307" r:id="rId16"/>
    <p:sldId id="284" r:id="rId17"/>
    <p:sldId id="290" r:id="rId18"/>
    <p:sldId id="286" r:id="rId19"/>
    <p:sldId id="308" r:id="rId20"/>
    <p:sldId id="293" r:id="rId21"/>
    <p:sldId id="294" r:id="rId22"/>
    <p:sldId id="309" r:id="rId23"/>
    <p:sldId id="291" r:id="rId24"/>
    <p:sldId id="295" r:id="rId25"/>
    <p:sldId id="296" r:id="rId26"/>
    <p:sldId id="289" r:id="rId27"/>
    <p:sldId id="297" r:id="rId28"/>
    <p:sldId id="298" r:id="rId29"/>
    <p:sldId id="299" r:id="rId30"/>
    <p:sldId id="300" r:id="rId31"/>
    <p:sldId id="301" r:id="rId32"/>
    <p:sldId id="303" r:id="rId33"/>
    <p:sldId id="304" r:id="rId34"/>
    <p:sldId id="302" r:id="rId35"/>
  </p:sldIdLst>
  <p:sldSz cx="12192000" cy="6858000"/>
  <p:notesSz cx="7104063" cy="10234613"/>
  <p:embeddedFontLst>
    <p:embeddedFont>
      <p:font typeface="나눔스퀘어_ac ExtraBold" panose="020B0600000101010101" pitchFamily="50" charset="-127"/>
      <p:bold r:id="rId37"/>
    </p:embeddedFont>
    <p:embeddedFont>
      <p:font typeface="나눔스퀘어 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HY견고딕" panose="02030600000101010101" pitchFamily="18" charset="-127"/>
      <p:regular r:id="rId41"/>
    </p:embeddedFont>
    <p:embeddedFont>
      <p:font typeface="나눔스퀘어_ac Bold" panose="020B0600000101010101" pitchFamily="50" charset="-127"/>
      <p:bold r:id="rId42"/>
    </p:embeddedFont>
    <p:embeddedFont>
      <p:font typeface="나눔스퀘어_ac" panose="020B0600000101010101" pitchFamily="50" charset="-127"/>
      <p:regular r:id="rId43"/>
    </p:embeddedFont>
    <p:embeddedFont>
      <p:font typeface="나눔스퀘어 ExtraBold" panose="020B0600000101010101" pitchFamily="50" charset="-127"/>
      <p:bold r:id="rId44"/>
    </p:embeddedFont>
    <p:embeddedFont>
      <p:font typeface="나눔스퀘어" panose="020B0600000101010101" pitchFamily="50" charset="-127"/>
      <p:regular r:id="rId45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E52"/>
    <a:srgbClr val="203864"/>
    <a:srgbClr val="ECF3FA"/>
    <a:srgbClr val="82D2FE"/>
    <a:srgbClr val="0033CC"/>
    <a:srgbClr val="98DAFE"/>
    <a:srgbClr val="B0DFF2"/>
    <a:srgbClr val="FFC000"/>
    <a:srgbClr val="4574CA"/>
    <a:srgbClr val="F38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55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7735969024424"/>
          <c:y val="0.13384663385830176"/>
          <c:w val="0.47620827941499622"/>
          <c:h val="0.8091419177854872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비산먼지(PM2.5 중)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9DB4-48CB-B43B-F33F9DA5F73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DB4-48CB-B43B-F33F9DA5F73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9DB4-48CB-B43B-F33F9DA5F73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DB4-48CB-B43B-F33F9DA5F73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9DB4-48CB-B43B-F33F9DA5F73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DB4-48CB-B43B-F33F9DA5F73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9DB4-48CB-B43B-F33F9DA5F73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6.6169117407687744E-2"/>
                  <c:y val="-0.2652201081742611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9DB4-48CB-B43B-F33F9DA5F73C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도로재비산먼지62</c:v>
                </c:pt>
                <c:pt idx="1">
                  <c:v>건설공사</c:v>
                </c:pt>
                <c:pt idx="2">
                  <c:v>폐기물처리</c:v>
                </c:pt>
                <c:pt idx="3">
                  <c:v>축산활동</c:v>
                </c:pt>
                <c:pt idx="4">
                  <c:v>농업활동</c:v>
                </c:pt>
                <c:pt idx="5">
                  <c:v>나대지</c:v>
                </c:pt>
                <c:pt idx="6">
                  <c:v>하역 및 야적 0%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0.62</c:v>
                </c:pt>
                <c:pt idx="1">
                  <c:v>0.27</c:v>
                </c:pt>
                <c:pt idx="2">
                  <c:v>0.04</c:v>
                </c:pt>
                <c:pt idx="3">
                  <c:v>0.02</c:v>
                </c:pt>
                <c:pt idx="4">
                  <c:v>0.01</c:v>
                </c:pt>
                <c:pt idx="5">
                  <c:v>0.03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DB4-48CB-B43B-F33F9DA5F73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87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94764837290761"/>
          <c:y val="3.5363611416646658E-2"/>
          <c:w val="0.77228248517880482"/>
          <c:h val="0.8264880560841207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비산먼지(PM2.5 중)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9DB4-48CB-B43B-F33F9DA5F73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DB4-48CB-B43B-F33F9DA5F73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9DB4-48CB-B43B-F33F9DA5F73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DB4-48CB-B43B-F33F9DA5F73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9DB4-48CB-B43B-F33F9DA5F73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DB4-48CB-B43B-F33F9DA5F73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9DB4-48CB-B43B-F33F9DA5F73C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21531940032837699"/>
                  <c:y val="8.18164679969782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14427795424204759"/>
                  <c:y val="2.80990233561772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9DB4-48CB-B43B-F33F9DA5F73C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15378055517193759"/>
                  <c:y val="-0.1581907111466150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4.2824809341865E-2"/>
                  <c:y val="3.364161154594358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3.9667249765993035E-2"/>
                  <c:y val="-0.1329267261703744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0.10517385566757198"/>
                  <c:y val="-0.2256656191807910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비산먼지</c:v>
                </c:pt>
                <c:pt idx="1">
                  <c:v>도로이동오염원</c:v>
                </c:pt>
                <c:pt idx="2">
                  <c:v>비도로이동오염원</c:v>
                </c:pt>
                <c:pt idx="3">
                  <c:v>생물성연소</c:v>
                </c:pt>
                <c:pt idx="4">
                  <c:v>비산업요소</c:v>
                </c:pt>
                <c:pt idx="5">
                  <c:v>에너지산업연소</c:v>
                </c:pt>
                <c:pt idx="6">
                  <c:v>기타면오염원</c:v>
                </c:pt>
                <c:pt idx="7">
                  <c:v>폐기물처리</c:v>
                </c:pt>
                <c:pt idx="8">
                  <c:v>제조업연소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0.26100000000000001</c:v>
                </c:pt>
                <c:pt idx="1">
                  <c:v>0.25800000000000001</c:v>
                </c:pt>
                <c:pt idx="2">
                  <c:v>0.23200000000000001</c:v>
                </c:pt>
                <c:pt idx="3">
                  <c:v>0.124</c:v>
                </c:pt>
                <c:pt idx="4">
                  <c:v>7.1999999999999995E-2</c:v>
                </c:pt>
                <c:pt idx="5">
                  <c:v>4.2000000000000003E-2</c:v>
                </c:pt>
                <c:pt idx="6">
                  <c:v>5.0000000000000001E-3</c:v>
                </c:pt>
                <c:pt idx="7">
                  <c:v>4.0000000000000001E-3</c:v>
                </c:pt>
                <c:pt idx="8">
                  <c:v>2E-3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DB4-48CB-B43B-F33F9DA5F73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87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749024B-CF02-4101-814C-E9DDB00BE822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C665390-E1BD-43EC-923D-99AFBA39E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89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5390-E1BD-43EC-923D-99AFBA39E6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9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5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0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051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58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07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80ADCD-5332-4FF4-A792-A4AF8D14C671}"/>
              </a:ext>
            </a:extLst>
          </p:cNvPr>
          <p:cNvSpPr/>
          <p:nvPr userDrawn="1"/>
        </p:nvSpPr>
        <p:spPr>
          <a:xfrm flipH="1">
            <a:off x="2" y="843379"/>
            <a:ext cx="12191998" cy="51712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5000" kern="0" dirty="0">
              <a:solidFill>
                <a:srgbClr val="4472C4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51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006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7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872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 userDrawn="1"/>
        </p:nvSpPr>
        <p:spPr>
          <a:xfrm>
            <a:off x="90185" y="1030600"/>
            <a:ext cx="12011630" cy="5744511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429830" y="217007"/>
            <a:ext cx="4816877" cy="748458"/>
          </a:xfrm>
        </p:spPr>
        <p:txBody>
          <a:bodyPr/>
          <a:lstStyle>
            <a:lvl1pPr>
              <a:defRPr lang="ko-KR" altLang="en-US" sz="3500" b="1" kern="0" smtClean="0">
                <a:solidFill>
                  <a:srgbClr val="1A2E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553" y="130830"/>
            <a:ext cx="1426262" cy="277543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6016098" y="1030600"/>
            <a:ext cx="0" cy="5744511"/>
          </a:xfrm>
          <a:prstGeom prst="line">
            <a:avLst/>
          </a:prstGeom>
          <a:ln w="57150" cap="flat">
            <a:solidFill>
              <a:schemeClr val="bg1">
                <a:alpha val="94000"/>
              </a:schemeClr>
            </a:solidFill>
            <a:headEnd w="sm" len="sm"/>
            <a:tailEnd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BCEAF94-DBAD-4D8E-AD88-3A2D9AA49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8" b="20829"/>
          <a:stretch/>
        </p:blipFill>
        <p:spPr>
          <a:xfrm flipH="1">
            <a:off x="11388684" y="658147"/>
            <a:ext cx="512685" cy="3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6823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 userDrawn="1"/>
        </p:nvSpPr>
        <p:spPr>
          <a:xfrm>
            <a:off x="90185" y="1030600"/>
            <a:ext cx="12011630" cy="5744511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BCEAF94-DBAD-4D8E-AD88-3A2D9AA49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8" b="20829"/>
          <a:stretch/>
        </p:blipFill>
        <p:spPr>
          <a:xfrm flipH="1">
            <a:off x="11388684" y="658147"/>
            <a:ext cx="512685" cy="30731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429817" y="217007"/>
            <a:ext cx="4816877" cy="748458"/>
          </a:xfrm>
        </p:spPr>
        <p:txBody>
          <a:bodyPr/>
          <a:lstStyle>
            <a:lvl1pPr>
              <a:defRPr lang="ko-KR" altLang="en-US" sz="3500" b="1" kern="0" smtClean="0">
                <a:solidFill>
                  <a:srgbClr val="1A2E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553" y="130830"/>
            <a:ext cx="1426262" cy="2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4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80ADCD-5332-4FF4-A792-A4AF8D14C671}"/>
              </a:ext>
            </a:extLst>
          </p:cNvPr>
          <p:cNvSpPr/>
          <p:nvPr userDrawn="1"/>
        </p:nvSpPr>
        <p:spPr>
          <a:xfrm flipH="1">
            <a:off x="0" y="1864659"/>
            <a:ext cx="12191998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5400000" algn="t" rotWithShape="0">
              <a:srgbClr val="0070C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5000" kern="0" dirty="0">
              <a:solidFill>
                <a:srgbClr val="4472C4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D8A897B2-B1E2-441F-9F05-FB30B222E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498" y="925974"/>
            <a:ext cx="1283635" cy="128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26976" y="2573477"/>
            <a:ext cx="10515600" cy="1325563"/>
          </a:xfrm>
        </p:spPr>
        <p:txBody>
          <a:bodyPr>
            <a:normAutofit/>
          </a:bodyPr>
          <a:lstStyle>
            <a:lvl1pPr algn="ctr">
              <a:defRPr sz="5000" b="1">
                <a:solidFill>
                  <a:srgbClr val="2038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0310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80ADCD-5332-4FF4-A792-A4AF8D14C671}"/>
              </a:ext>
            </a:extLst>
          </p:cNvPr>
          <p:cNvSpPr/>
          <p:nvPr userDrawn="1"/>
        </p:nvSpPr>
        <p:spPr>
          <a:xfrm flipH="1">
            <a:off x="0" y="1864659"/>
            <a:ext cx="12191998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5400000" algn="t" rotWithShape="0">
              <a:srgbClr val="0070C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5000" kern="0" dirty="0">
              <a:solidFill>
                <a:srgbClr val="4472C4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26976" y="2573477"/>
            <a:ext cx="10515600" cy="1325563"/>
          </a:xfrm>
        </p:spPr>
        <p:txBody>
          <a:bodyPr>
            <a:normAutofit/>
          </a:bodyPr>
          <a:lstStyle>
            <a:lvl1pPr algn="ctr">
              <a:defRPr sz="5000" b="1">
                <a:solidFill>
                  <a:srgbClr val="2038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6992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7776" y="64751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1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  <p:sldLayoutId id="2147483666" r:id="rId7"/>
    <p:sldLayoutId id="2147483667" r:id="rId8"/>
    <p:sldLayoutId id="2147483673" r:id="rId9"/>
    <p:sldLayoutId id="2147483668" r:id="rId10"/>
    <p:sldLayoutId id="2147483669" r:id="rId11"/>
    <p:sldLayoutId id="2147483670" r:id="rId12"/>
    <p:sldLayoutId id="2147483671" r:id="rId13"/>
    <p:sldLayoutId id="214748367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svg"/><Relationship Id="rId1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46.svg"/><Relationship Id="rId2" Type="http://schemas.openxmlformats.org/officeDocument/2006/relationships/image" Target="../media/image2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2.svg"/><Relationship Id="rId15" Type="http://schemas.openxmlformats.org/officeDocument/2006/relationships/image" Target="../media/image13.png"/><Relationship Id="rId10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0.sv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1.png"/><Relationship Id="rId12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15.svg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2.svg"/><Relationship Id="rId18" Type="http://schemas.openxmlformats.org/officeDocument/2006/relationships/image" Target="../media/image15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17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.png"/><Relationship Id="rId5" Type="http://schemas.openxmlformats.org/officeDocument/2006/relationships/image" Target="../media/image54.png"/><Relationship Id="rId15" Type="http://schemas.openxmlformats.org/officeDocument/2006/relationships/image" Target="../media/image38.png"/><Relationship Id="rId10" Type="http://schemas.openxmlformats.org/officeDocument/2006/relationships/image" Target="../media/image59.png"/><Relationship Id="rId19" Type="http://schemas.openxmlformats.org/officeDocument/2006/relationships/image" Target="../media/image13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38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1.png"/><Relationship Id="rId7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5.svg"/><Relationship Id="rId10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xmlns="" id="{1F80ADCD-5332-4FF4-A792-A4AF8D14C671}"/>
              </a:ext>
            </a:extLst>
          </p:cNvPr>
          <p:cNvSpPr/>
          <p:nvPr/>
        </p:nvSpPr>
        <p:spPr>
          <a:xfrm rot="5400000" flipH="1">
            <a:off x="4847198" y="-4844196"/>
            <a:ext cx="2500610" cy="12188989"/>
          </a:xfrm>
          <a:prstGeom prst="parallelogram">
            <a:avLst>
              <a:gd name="adj" fmla="val 88181"/>
            </a:avLst>
          </a:prstGeom>
          <a:solidFill>
            <a:schemeClr val="bg1"/>
          </a:solidFill>
          <a:ln>
            <a:noFill/>
          </a:ln>
          <a:effectLst>
            <a:outerShdw blurRad="50800" dist="127000" dir="5400000" algn="t" rotWithShape="0">
              <a:srgbClr val="0070C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xmlns="" id="{A3D6A56C-F895-48C1-A624-D91D9AEE6A5B}"/>
              </a:ext>
            </a:extLst>
          </p:cNvPr>
          <p:cNvSpPr/>
          <p:nvPr/>
        </p:nvSpPr>
        <p:spPr>
          <a:xfrm rot="5400000" flipH="1">
            <a:off x="4847201" y="-627794"/>
            <a:ext cx="2500610" cy="12188989"/>
          </a:xfrm>
          <a:prstGeom prst="parallelogram">
            <a:avLst>
              <a:gd name="adj" fmla="val 88181"/>
            </a:avLst>
          </a:prstGeom>
          <a:solidFill>
            <a:schemeClr val="bg1"/>
          </a:solidFill>
          <a:ln>
            <a:noFill/>
          </a:ln>
          <a:effectLst>
            <a:outerShdw blurRad="50800" dist="127000" dir="5400000" algn="t" rotWithShape="0">
              <a:srgbClr val="0070C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0ABBFB-DC8C-425B-B5DF-BE40170FB84E}"/>
              </a:ext>
            </a:extLst>
          </p:cNvPr>
          <p:cNvSpPr txBox="1"/>
          <p:nvPr/>
        </p:nvSpPr>
        <p:spPr>
          <a:xfrm rot="20980479">
            <a:off x="-39748" y="2299289"/>
            <a:ext cx="11224885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i="1" kern="0" dirty="0">
                <a:solidFill>
                  <a:srgbClr val="1A2E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4000" b="1" i="1" kern="0" dirty="0">
                <a:solidFill>
                  <a:srgbClr val="1A2E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수원시</a:t>
            </a:r>
            <a:r>
              <a:rPr lang="en-US" altLang="ko-KR" sz="4000" b="1" i="1" kern="0" dirty="0" smtClean="0">
                <a:solidFill>
                  <a:srgbClr val="1A2E5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8000" b="1" i="1" kern="0" spc="600" dirty="0" smtClean="0">
                <a:solidFill>
                  <a:srgbClr val="1A2E52"/>
                </a:solidFill>
                <a:effectLst>
                  <a:outerShdw dist="63500" dir="60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스마트 </a:t>
            </a:r>
            <a:r>
              <a:rPr lang="ko-KR" altLang="en-US" sz="8000" b="1" i="1" kern="0" spc="600" dirty="0">
                <a:solidFill>
                  <a:schemeClr val="bg1"/>
                </a:solidFill>
                <a:effectLst>
                  <a:outerShdw dist="63500" dir="60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버스정류장</a:t>
            </a:r>
            <a:endParaRPr lang="en-US" altLang="ko-KR" sz="8000" b="1" i="1" kern="0" spc="600" dirty="0">
              <a:solidFill>
                <a:schemeClr val="bg1"/>
              </a:solidFill>
              <a:effectLst>
                <a:outerShdw dist="63500" dir="60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5400" b="1" kern="0" spc="600" dirty="0">
                <a:solidFill>
                  <a:srgbClr val="1A2E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우선설치위치 선정</a:t>
            </a:r>
            <a:endParaRPr lang="en-US" altLang="ko-KR" sz="4000" b="1" kern="0" spc="600" dirty="0">
              <a:solidFill>
                <a:srgbClr val="1A2E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xmlns="" id="{6E7FC3FE-9FAC-4B43-8512-83EC2DF7864F}"/>
              </a:ext>
            </a:extLst>
          </p:cNvPr>
          <p:cNvSpPr/>
          <p:nvPr/>
        </p:nvSpPr>
        <p:spPr>
          <a:xfrm rot="5400000" flipH="1">
            <a:off x="678312" y="4030992"/>
            <a:ext cx="342000" cy="1698625"/>
          </a:xfrm>
          <a:prstGeom prst="parallelogram">
            <a:avLst>
              <a:gd name="adj" fmla="val 9103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xmlns="" id="{21C0BD37-0630-4C20-83D9-45E06905B5BE}"/>
              </a:ext>
            </a:extLst>
          </p:cNvPr>
          <p:cNvSpPr/>
          <p:nvPr/>
        </p:nvSpPr>
        <p:spPr>
          <a:xfrm rot="5400000" flipH="1">
            <a:off x="11168398" y="1211593"/>
            <a:ext cx="342000" cy="1698625"/>
          </a:xfrm>
          <a:prstGeom prst="parallelogram">
            <a:avLst>
              <a:gd name="adj" fmla="val 91039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xmlns="" id="{9910C971-D5A3-46F6-97F3-6093E80AA878}"/>
              </a:ext>
            </a:extLst>
          </p:cNvPr>
          <p:cNvSpPr/>
          <p:nvPr/>
        </p:nvSpPr>
        <p:spPr>
          <a:xfrm rot="5400000" flipH="1">
            <a:off x="9438003" y="3418203"/>
            <a:ext cx="923116" cy="4584877"/>
          </a:xfrm>
          <a:prstGeom prst="parallelogram">
            <a:avLst>
              <a:gd name="adj" fmla="val 9103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xmlns="" id="{EC5EC26E-8A64-4A26-A17E-3F03E1880D78}"/>
              </a:ext>
            </a:extLst>
          </p:cNvPr>
          <p:cNvSpPr/>
          <p:nvPr/>
        </p:nvSpPr>
        <p:spPr>
          <a:xfrm rot="5400000" flipH="1">
            <a:off x="1830879" y="-1158747"/>
            <a:ext cx="923116" cy="4584877"/>
          </a:xfrm>
          <a:prstGeom prst="parallelogram">
            <a:avLst>
              <a:gd name="adj" fmla="val 9103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EB3FEA7-F441-432B-96C9-97EAB0CC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8402" flipH="1">
            <a:off x="609188" y="5069771"/>
            <a:ext cx="1562835" cy="15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BDD14E-F832-4282-A0D4-4A137B591AC0}"/>
              </a:ext>
            </a:extLst>
          </p:cNvPr>
          <p:cNvSpPr txBox="1"/>
          <p:nvPr/>
        </p:nvSpPr>
        <p:spPr>
          <a:xfrm rot="20983752">
            <a:off x="7564011" y="5212066"/>
            <a:ext cx="4209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smtClean="0">
                <a:solidFill>
                  <a:srgbClr val="1A2E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400" b="1" kern="0" dirty="0" smtClean="0">
                <a:solidFill>
                  <a:srgbClr val="1A2E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남하림</a:t>
            </a:r>
            <a:r>
              <a:rPr lang="en-US" altLang="ko-KR" sz="2400" b="1" kern="0" dirty="0" smtClean="0">
                <a:solidFill>
                  <a:srgbClr val="1A2E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b="1" kern="0" dirty="0" smtClean="0">
                <a:solidFill>
                  <a:srgbClr val="1A2E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류경희</a:t>
            </a:r>
            <a:r>
              <a:rPr lang="en-US" altLang="ko-KR" sz="2400" b="1" kern="0" dirty="0" smtClean="0">
                <a:solidFill>
                  <a:srgbClr val="1A2E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b="1" kern="0" dirty="0" err="1" smtClean="0">
                <a:solidFill>
                  <a:srgbClr val="1A2E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김이연</a:t>
            </a:r>
            <a:endParaRPr lang="en-US" altLang="ko-KR" sz="1600" b="1" kern="0" dirty="0">
              <a:solidFill>
                <a:srgbClr val="1A2E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245225" y="1749842"/>
            <a:ext cx="6562164" cy="3358315"/>
            <a:chOff x="3325907" y="2043954"/>
            <a:chExt cx="6562164" cy="3358315"/>
          </a:xfrm>
        </p:grpSpPr>
        <p:sp>
          <p:nvSpPr>
            <p:cNvPr id="10" name="TextBox 9"/>
            <p:cNvSpPr txBox="1"/>
            <p:nvPr/>
          </p:nvSpPr>
          <p:spPr>
            <a:xfrm>
              <a:off x="3325907" y="2043954"/>
              <a:ext cx="63118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</a:t>
              </a:r>
              <a:r>
                <a:rPr lang="ko-KR" altLang="en-US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미세먼지 저감 효과</a:t>
              </a:r>
              <a:endParaRPr lang="en-US" altLang="ko-KR" sz="3200" dirty="0" smtClean="0">
                <a:solidFill>
                  <a:srgbClr val="1A2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25907" y="2968467"/>
              <a:ext cx="63118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미세먼지 측정 효과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25907" y="3892980"/>
              <a:ext cx="6562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 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교통약자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미세먼지 취약계층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25907" y="4817494"/>
              <a:ext cx="6562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점수 합산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82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4616" y="1205547"/>
            <a:ext cx="4607064" cy="430887"/>
            <a:chOff x="314616" y="1205547"/>
            <a:chExt cx="4607064" cy="43088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E32208EE-A3DC-405F-B4BB-A6D396929F61}"/>
                </a:ext>
              </a:extLst>
            </p:cNvPr>
            <p:cNvSpPr/>
            <p:nvPr/>
          </p:nvSpPr>
          <p:spPr>
            <a:xfrm>
              <a:off x="1406469" y="1205547"/>
              <a:ext cx="3515211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미세먼지 저감효과 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6F268D2D-888D-424D-BED2-DDF681A76020}"/>
                </a:ext>
              </a:extLst>
            </p:cNvPr>
            <p:cNvSpPr/>
            <p:nvPr/>
          </p:nvSpPr>
          <p:spPr>
            <a:xfrm>
              <a:off x="314616" y="1206906"/>
              <a:ext cx="1074913" cy="428169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</a:t>
              </a:r>
              <a:r>
                <a:rPr lang="en-US" altLang="ko-KR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1 </a:t>
              </a:r>
              <a:endPara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94485" y="2832155"/>
            <a:ext cx="5322825" cy="1241265"/>
            <a:chOff x="456319" y="2691292"/>
            <a:chExt cx="5358996" cy="126957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0220DAB0-65A4-409F-8AAC-E51B306BECCE}"/>
                </a:ext>
              </a:extLst>
            </p:cNvPr>
            <p:cNvSpPr/>
            <p:nvPr/>
          </p:nvSpPr>
          <p:spPr>
            <a:xfrm>
              <a:off x="456319" y="2691292"/>
              <a:ext cx="5358996" cy="1269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1500" b="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노출지수란</a:t>
              </a:r>
              <a:r>
                <a:rPr lang="en-US" altLang="ko-KR" sz="1500" b="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 </a:t>
              </a:r>
            </a:p>
            <a:p>
              <a:pPr latinLnBrk="0">
                <a:defRPr/>
              </a:pPr>
              <a:endPara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400" dirty="0" smtClean="0"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* </a:t>
              </a:r>
              <a:r>
                <a:rPr lang="ko-KR" altLang="en-US" sz="1400" dirty="0" smtClean="0"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</a:t>
              </a:r>
              <a:r>
                <a:rPr lang="ko-KR" altLang="en-US" sz="1400" dirty="0"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노출지수 </a:t>
              </a:r>
              <a:r>
                <a:rPr lang="en-US" altLang="ko-KR" sz="1400" dirty="0"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 </a:t>
              </a:r>
              <a:r>
                <a:rPr lang="ko-KR" altLang="en-US" sz="1400" b="1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 </a:t>
              </a:r>
              <a:r>
                <a:rPr lang="en-US" altLang="ko-KR" sz="1400" b="1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400" b="1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위험 심도</a:t>
              </a:r>
              <a:r>
                <a:rPr lang="en-US" altLang="ko-KR" sz="1400" b="1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)*(</a:t>
              </a:r>
              <a:r>
                <a:rPr lang="ko-KR" altLang="en-US" sz="1400" b="1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시민들의 노출 빈도</a:t>
              </a:r>
              <a:r>
                <a:rPr lang="en-US" altLang="ko-KR" sz="1400" b="1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300" i="0" dirty="0" smtClean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300" i="0" dirty="0" smtClean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심도 </a:t>
              </a:r>
              <a:r>
                <a:rPr lang="en-US" altLang="ko-KR" sz="1300" i="0" dirty="0" smtClean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(</a:t>
              </a:r>
              <a:r>
                <a:rPr lang="ko-KR" altLang="en-US" sz="130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교통량</a:t>
              </a:r>
              <a:r>
                <a:rPr lang="en-US" altLang="ko-KR" sz="130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i="0" dirty="0" err="1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도로재비산먼지</a:t>
              </a:r>
              <a:r>
                <a:rPr lang="en-US" altLang="ko-KR" sz="130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사업장배출</a:t>
              </a:r>
              <a:r>
                <a:rPr lang="en-US" altLang="ko-KR" sz="130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pPr latinLnBrk="0">
                <a:defRPr/>
              </a:pPr>
              <a:r>
                <a:rPr lang="en-US" altLang="ko-KR" sz="1300" dirty="0" smtClean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300" i="0" dirty="0" smtClean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빈도 </a:t>
              </a:r>
              <a:r>
                <a:rPr lang="en-US" altLang="ko-KR" sz="1300" i="0" dirty="0" smtClean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(</a:t>
              </a:r>
              <a:r>
                <a:rPr lang="ko-KR" altLang="en-US" sz="130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승차인원</a:t>
              </a:r>
              <a:r>
                <a:rPr lang="en-US" altLang="ko-KR" sz="130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배차간격</a:t>
              </a:r>
              <a:r>
                <a:rPr lang="en-US" altLang="ko-KR" sz="1300" i="0" dirty="0" smtClean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09D42F59-13BD-4DFB-ADA2-3557CB561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75" y="3013976"/>
              <a:ext cx="1976536" cy="85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494484" y="4763648"/>
            <a:ext cx="5356676" cy="1719977"/>
            <a:chOff x="335916" y="4912659"/>
            <a:chExt cx="5356676" cy="1719977"/>
          </a:xfrm>
        </p:grpSpPr>
        <p:grpSp>
          <p:nvGrpSpPr>
            <p:cNvPr id="59" name="그룹 58"/>
            <p:cNvGrpSpPr/>
            <p:nvPr/>
          </p:nvGrpSpPr>
          <p:grpSpPr>
            <a:xfrm>
              <a:off x="335916" y="4912659"/>
              <a:ext cx="5356676" cy="1719977"/>
              <a:chOff x="6142002" y="4724533"/>
              <a:chExt cx="5356676" cy="1719977"/>
            </a:xfrm>
          </p:grpSpPr>
          <p:sp>
            <p:nvSpPr>
              <p:cNvPr id="60" name="Google Shape;98;p3">
                <a:extLst>
                  <a:ext uri="{FF2B5EF4-FFF2-40B4-BE49-F238E27FC236}">
                    <a16:creationId xmlns:a16="http://schemas.microsoft.com/office/drawing/2014/main" xmlns="" id="{F10C0DEA-E977-41CD-9DF3-470930D568D7}"/>
                  </a:ext>
                </a:extLst>
              </p:cNvPr>
              <p:cNvSpPr/>
              <p:nvPr/>
            </p:nvSpPr>
            <p:spPr>
              <a:xfrm>
                <a:off x="6142004" y="5042203"/>
                <a:ext cx="5356674" cy="1402307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just" latinLnBrk="0">
                  <a:defRPr/>
                </a:pPr>
                <a:endParaRPr lang="ko-KR" altLang="en-US" sz="16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6142002" y="4724533"/>
                <a:ext cx="2275609" cy="296246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분석에 사용된 </a:t>
                </a:r>
                <a:r>
                  <a:rPr lang="en-US" altLang="ko-KR" sz="1500" b="1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Feature</a:t>
                </a:r>
                <a:endParaRPr lang="ko-KR" altLang="en-US" sz="15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D6FA520D-5859-4D5B-844E-0F7BED7D8A7D}"/>
                </a:ext>
              </a:extLst>
            </p:cNvPr>
            <p:cNvSpPr/>
            <p:nvPr/>
          </p:nvSpPr>
          <p:spPr>
            <a:xfrm>
              <a:off x="438701" y="5339012"/>
              <a:ext cx="4994000" cy="1184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50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노출 시간 </a:t>
              </a: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배차 간격 </a:t>
              </a: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정류소별로 지나가는 버스의 배차간격 </a:t>
              </a: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pPr latinLnBrk="0">
                <a:defRPr/>
              </a:pPr>
              <a:r>
                <a:rPr lang="en-US" altLang="ko-KR" sz="15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       </a:t>
              </a:r>
              <a:r>
                <a:rPr lang="en-US" altLang="ko-KR" sz="1500" kern="0" dirty="0" smtClean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5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 : </a:t>
              </a:r>
              <a:r>
                <a:rPr lang="ko-KR" altLang="en-US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경기버스정보의 </a:t>
              </a:r>
              <a:r>
                <a:rPr lang="ko-KR" altLang="en-US" sz="1300" kern="0" dirty="0" err="1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노선별</a:t>
              </a:r>
              <a:r>
                <a:rPr lang="ko-KR" altLang="en-US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배차간격 데이터</a:t>
              </a:r>
              <a:r>
                <a:rPr lang="en-US" altLang="ko-KR" sz="1300" kern="0" dirty="0" smtClean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pPr latinLnBrk="0">
                <a:defRPr/>
              </a:pPr>
              <a:endPara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500" b="1" kern="0" dirty="0" err="1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승하차</a:t>
              </a:r>
              <a:r>
                <a:rPr lang="ko-KR" altLang="en-US" sz="1500" b="1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50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인원 </a:t>
              </a: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500" kern="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정류소별</a:t>
              </a:r>
              <a:r>
                <a:rPr lang="ko-KR" altLang="en-US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500" kern="0" dirty="0" err="1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승하차</a:t>
              </a:r>
              <a:r>
                <a:rPr lang="ko-KR" altLang="en-US" sz="150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인원</a:t>
              </a:r>
              <a:endPara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              (Data : COMPAS </a:t>
              </a:r>
              <a:r>
                <a:rPr lang="ko-KR" altLang="en-US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제공 데이터 </a:t>
              </a: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2~6 </a:t>
              </a:r>
              <a:r>
                <a:rPr lang="ko-KR" altLang="en-US" sz="1300" kern="0" dirty="0" err="1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승하차인원</a:t>
              </a: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6281127" y="1153818"/>
            <a:ext cx="5705325" cy="369332"/>
            <a:chOff x="601368" y="1207883"/>
            <a:chExt cx="5705325" cy="369332"/>
          </a:xfrm>
        </p:grpSpPr>
        <p:pic>
          <p:nvPicPr>
            <p:cNvPr id="49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3" y="1207883"/>
              <a:ext cx="53524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위험 심도 측정을 위한 변수 선정 </a:t>
              </a:r>
              <a:r>
                <a:rPr lang="ko-KR" altLang="en-US" dirty="0"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ko-KR" altLang="en-US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xmlns="" id="{A483E63F-6180-4319-8D07-5F0D8E8C963D}"/>
              </a:ext>
            </a:extLst>
          </p:cNvPr>
          <p:cNvGraphicFramePr/>
          <p:nvPr>
            <p:extLst/>
          </p:nvPr>
        </p:nvGraphicFramePr>
        <p:xfrm>
          <a:off x="8856388" y="1631410"/>
          <a:ext cx="3931872" cy="2314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3A11512-87B2-4615-8E8D-40FCDC1E89DA}"/>
              </a:ext>
            </a:extLst>
          </p:cNvPr>
          <p:cNvSpPr/>
          <p:nvPr/>
        </p:nvSpPr>
        <p:spPr>
          <a:xfrm>
            <a:off x="10063863" y="1540285"/>
            <a:ext cx="1683386" cy="277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비산먼지</a:t>
            </a:r>
            <a:r>
              <a:rPr lang="en-US" altLang="ko-KR" sz="13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(PM</a:t>
            </a:r>
            <a:r>
              <a:rPr lang="ko-KR" altLang="en-US" sz="13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2.5 </a:t>
            </a:r>
            <a:r>
              <a:rPr lang="ko-KR" altLang="en-US" sz="13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</a:t>
            </a:r>
            <a:r>
              <a:rPr lang="en-US" altLang="ko-KR" sz="13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10905556" y="2503528"/>
            <a:ext cx="93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 </a:t>
            </a:r>
            <a:endParaRPr lang="en-US" altLang="ko-KR" sz="10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재비산먼지</a:t>
            </a:r>
            <a:endParaRPr lang="ko-KR" altLang="en-US" sz="10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E1692AE-3EA9-4DDF-B0DC-BF923D5F33C9}"/>
              </a:ext>
            </a:extLst>
          </p:cNvPr>
          <p:cNvSpPr txBox="1"/>
          <p:nvPr/>
        </p:nvSpPr>
        <p:spPr>
          <a:xfrm>
            <a:off x="8981470" y="2195752"/>
            <a:ext cx="936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폐기물처리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BF92BB0-B3D7-4971-AEA8-3462CAABDA0E}"/>
              </a:ext>
            </a:extLst>
          </p:cNvPr>
          <p:cNvSpPr txBox="1"/>
          <p:nvPr/>
        </p:nvSpPr>
        <p:spPr>
          <a:xfrm>
            <a:off x="9240565" y="3010505"/>
            <a:ext cx="608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나대지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836364B-23C9-458C-AC65-75232A5C17DF}"/>
              </a:ext>
            </a:extLst>
          </p:cNvPr>
          <p:cNvSpPr txBox="1"/>
          <p:nvPr/>
        </p:nvSpPr>
        <p:spPr>
          <a:xfrm>
            <a:off x="9119269" y="2605647"/>
            <a:ext cx="752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축산활동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34F5D96-0AF0-4F8D-A3F7-C2CC01EED663}"/>
              </a:ext>
            </a:extLst>
          </p:cNvPr>
          <p:cNvSpPr txBox="1"/>
          <p:nvPr/>
        </p:nvSpPr>
        <p:spPr>
          <a:xfrm>
            <a:off x="8792528" y="2757795"/>
            <a:ext cx="752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농업활동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69675" y="3338142"/>
            <a:ext cx="2271762" cy="1235652"/>
            <a:chOff x="9769675" y="3338142"/>
            <a:chExt cx="2271762" cy="123565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1B88789-A8E5-43E5-83D0-8F397B6447AD}"/>
                </a:ext>
              </a:extLst>
            </p:cNvPr>
            <p:cNvSpPr txBox="1"/>
            <p:nvPr/>
          </p:nvSpPr>
          <p:spPr>
            <a:xfrm>
              <a:off x="9769675" y="3835130"/>
              <a:ext cx="22717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ko-KR" altLang="en-US" sz="1050" kern="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비도로이동오염원의</a:t>
              </a:r>
              <a:r>
                <a:rPr lang="ko-KR" altLang="en-US" sz="105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90</a:t>
              </a:r>
              <a:r>
                <a:rPr lang="en-US" altLang="ko-KR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%, </a:t>
              </a:r>
            </a:p>
            <a:p>
              <a:pPr algn="ctr" latinLnBrk="0">
                <a:defRPr/>
              </a:pPr>
              <a:r>
                <a:rPr lang="ko-KR" altLang="en-US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비산먼지 의 </a:t>
              </a:r>
              <a:r>
                <a:rPr lang="en-US" altLang="ko-KR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30%</a:t>
              </a:r>
              <a:r>
                <a:rPr lang="ko-KR" altLang="en-US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차지</a:t>
              </a:r>
              <a:endParaRPr lang="en-US" altLang="ko-KR" sz="10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ko-KR" altLang="en-US" sz="1050" b="1" u="sng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하지만</a:t>
              </a:r>
              <a:r>
                <a:rPr lang="en-US" altLang="ko-KR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</a:t>
              </a:r>
              <a:r>
                <a:rPr lang="ko-KR" altLang="en-US" sz="105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건설 계획에 따라 큰 차이 </a:t>
              </a:r>
              <a:r>
                <a:rPr lang="ko-KR" altLang="en-US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존재</a:t>
              </a:r>
              <a:r>
                <a:rPr lang="en-US" altLang="ko-KR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1050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ko-KR" altLang="en-US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→</a:t>
              </a:r>
              <a:r>
                <a:rPr lang="en-US" altLang="ko-KR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05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 </a:t>
              </a:r>
              <a:r>
                <a:rPr lang="ko-KR" altLang="en-US" sz="105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변수로 </a:t>
              </a:r>
              <a:r>
                <a:rPr lang="ko-KR" altLang="en-US" sz="1050" b="1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부적절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E28A5A45-58B2-4E7B-98F3-6E06E99A47DD}"/>
                </a:ext>
              </a:extLst>
            </p:cNvPr>
            <p:cNvSpPr txBox="1"/>
            <p:nvPr/>
          </p:nvSpPr>
          <p:spPr>
            <a:xfrm>
              <a:off x="10348797" y="3391283"/>
              <a:ext cx="727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건설공사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0374157" y="3338142"/>
              <a:ext cx="602883" cy="496988"/>
              <a:chOff x="10374157" y="3338142"/>
              <a:chExt cx="602883" cy="496988"/>
            </a:xfrm>
          </p:grpSpPr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xmlns="" id="{C82942C5-9D22-4DD8-ABEC-47B10F1A5CE4}"/>
                  </a:ext>
                </a:extLst>
              </p:cNvPr>
              <p:cNvSpPr/>
              <p:nvPr/>
            </p:nvSpPr>
            <p:spPr>
              <a:xfrm>
                <a:off x="10374157" y="3338142"/>
                <a:ext cx="602883" cy="314009"/>
              </a:xfrm>
              <a:prstGeom prst="donut">
                <a:avLst>
                  <a:gd name="adj" fmla="val 2619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xmlns="" id="{4C03F711-2133-4512-A9AA-0EDF7AA860BD}"/>
                  </a:ext>
                </a:extLst>
              </p:cNvPr>
              <p:cNvCxnSpPr>
                <a:cxnSpLocks/>
                <a:stCxn id="25" idx="4"/>
                <a:endCxn id="26" idx="0"/>
              </p:cNvCxnSpPr>
              <p:nvPr/>
            </p:nvCxnSpPr>
            <p:spPr>
              <a:xfrm>
                <a:off x="10675599" y="3652151"/>
                <a:ext cx="229957" cy="1829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그룹 56"/>
          <p:cNvGrpSpPr/>
          <p:nvPr/>
        </p:nvGrpSpPr>
        <p:grpSpPr>
          <a:xfrm>
            <a:off x="6248503" y="4409977"/>
            <a:ext cx="5741532" cy="2286422"/>
            <a:chOff x="6167818" y="4347222"/>
            <a:chExt cx="5741532" cy="2286422"/>
          </a:xfrm>
        </p:grpSpPr>
        <p:sp>
          <p:nvSpPr>
            <p:cNvPr id="56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6167818" y="4488120"/>
              <a:ext cx="5741532" cy="2145524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just" latinLnBrk="0">
                <a:defRPr/>
              </a:pPr>
              <a:endPara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DF768B42-EA9D-46F0-A7CD-1AEA295B4B5F}"/>
                </a:ext>
              </a:extLst>
            </p:cNvPr>
            <p:cNvSpPr/>
            <p:nvPr/>
          </p:nvSpPr>
          <p:spPr>
            <a:xfrm>
              <a:off x="6196103" y="4784777"/>
              <a:ext cx="5713247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500" b="1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도로이동오염원 </a:t>
              </a:r>
              <a:r>
                <a:rPr lang="en-US" altLang="ko-KR" sz="150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25.8%-&gt; </a:t>
              </a:r>
              <a:r>
                <a:rPr lang="ko-KR" altLang="en-US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자동차에 의해 발생</a:t>
              </a:r>
              <a:endPara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            </a:t>
              </a:r>
              <a:r>
                <a:rPr lang="en-US" altLang="ko-KR" sz="1300" kern="0" dirty="0" smtClean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(</a:t>
              </a: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 : COMPAS </a:t>
              </a:r>
              <a:r>
                <a:rPr lang="ko-KR" altLang="en-US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제공 데이터 </a:t>
              </a: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23 </a:t>
              </a:r>
              <a:r>
                <a:rPr lang="ko-KR" altLang="en-US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추정 교통량</a:t>
              </a:r>
              <a:r>
                <a:rPr lang="en-US" altLang="ko-KR" sz="1300" kern="0" dirty="0" smtClean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pPr latinLnBrk="0">
                <a:defRPr/>
              </a:pPr>
              <a:endPara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500" b="1" kern="0" dirty="0" err="1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도로재비산먼지</a:t>
              </a:r>
              <a:r>
                <a:rPr lang="ko-KR" altLang="en-US" sz="1500" b="1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50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26.1%*62%= 16.2% -&gt; </a:t>
              </a:r>
              <a:r>
                <a:rPr lang="ko-KR" altLang="en-US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도로에 침적된 먼지에 의해 </a:t>
              </a:r>
              <a:endPara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3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            </a:t>
              </a:r>
              <a:r>
                <a:rPr lang="en-US" altLang="ko-KR" sz="130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(Data: </a:t>
              </a:r>
              <a:r>
                <a:rPr lang="ko-KR" altLang="en-US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한국환경공단  경기도 </a:t>
              </a:r>
              <a:r>
                <a:rPr lang="ko-KR" altLang="en-US" sz="1300" kern="0" dirty="0" err="1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도로재비산먼지</a:t>
              </a:r>
              <a:r>
                <a:rPr lang="ko-KR" altLang="en-US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데이터</a:t>
              </a:r>
              <a:r>
                <a:rPr lang="en-US" altLang="ko-KR" sz="1300" kern="0" dirty="0" smtClean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pPr latinLnBrk="0">
                <a:defRPr/>
              </a:pPr>
              <a:endPara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en-US" altLang="ko-KR" sz="150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 </a:t>
              </a:r>
              <a:r>
                <a:rPr lang="ko-KR" altLang="en-US" sz="1500" b="1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산업체연소 </a:t>
              </a:r>
              <a:r>
                <a:rPr lang="en-US" altLang="ko-KR" sz="150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en-US" altLang="ko-KR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4.2%+7.2%+0.2%=11.6% -&gt; </a:t>
              </a:r>
              <a:r>
                <a:rPr lang="ko-KR" altLang="en-US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공장에 의해 발생</a:t>
              </a:r>
              <a:endPara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             </a:t>
              </a:r>
              <a:r>
                <a:rPr lang="en-US" altLang="ko-KR" sz="1300" kern="0" dirty="0" smtClean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(</a:t>
              </a: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Data:</a:t>
              </a:r>
              <a:r>
                <a:rPr lang="ko-KR" altLang="en-US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경기데이터드림 공장등록현황 데이터</a:t>
              </a:r>
              <a:r>
                <a:rPr lang="en-US" altLang="ko-KR" sz="13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170070" y="4347222"/>
              <a:ext cx="2857385" cy="325632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분석에 사용된 </a:t>
              </a:r>
              <a:r>
                <a:rPr lang="en-US" altLang="ko-KR" sz="1500" b="1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Feature </a:t>
              </a:r>
              <a:r>
                <a:rPr lang="ko-KR" altLang="en-US" sz="1500" b="1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 가중치</a:t>
              </a:r>
              <a:endParaRPr lang="ko-KR" altLang="en-US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11814" y="4260156"/>
            <a:ext cx="3487621" cy="369332"/>
            <a:chOff x="601368" y="1207883"/>
            <a:chExt cx="3487621" cy="369332"/>
          </a:xfrm>
        </p:grpSpPr>
        <p:pic>
          <p:nvPicPr>
            <p:cNvPr id="65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3" y="1207883"/>
              <a:ext cx="31347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노출 빈도 측정을 위한 변수 </a:t>
              </a:r>
              <a:r>
                <a:rPr lang="ko-KR" altLang="en-US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 </a:t>
              </a:r>
              <a:r>
                <a:rPr lang="ko-KR" altLang="en-US" dirty="0" smtClean="0"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ko-KR" altLang="en-US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497287" y="1763517"/>
            <a:ext cx="5402821" cy="879456"/>
            <a:chOff x="6573739" y="1644055"/>
            <a:chExt cx="5402821" cy="879456"/>
          </a:xfrm>
        </p:grpSpPr>
        <p:sp>
          <p:nvSpPr>
            <p:cNvPr id="68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6573739" y="1644055"/>
              <a:ext cx="5402821" cy="879456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스마트 버스 정류장의 목적 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 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1500" dirty="0">
                  <a:solidFill>
                    <a:srgbClr val="0033C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등 대기오염 물질 차단</a:t>
              </a:r>
              <a:endParaRPr lang="en-US" altLang="ko-KR" sz="1500" dirty="0">
                <a:solidFill>
                  <a:srgbClr val="0033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kern="0" dirty="0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         </a:t>
              </a:r>
              <a:r>
                <a:rPr lang="ko-KR" altLang="en-US" sz="1700" kern="0" dirty="0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</a:t>
              </a:r>
              <a:r>
                <a:rPr lang="ko-KR" altLang="en-US" sz="1700" kern="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노출지수</a:t>
              </a:r>
              <a:r>
                <a:rPr lang="ko-KR" altLang="en-US" sz="17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만들어</a:t>
              </a:r>
              <a:r>
                <a:rPr lang="en-US" altLang="ko-KR" sz="17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ko-KR" altLang="en-US" sz="17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상대적 중요 순위 도출</a:t>
              </a:r>
            </a:p>
          </p:txBody>
        </p:sp>
        <p:pic>
          <p:nvPicPr>
            <p:cNvPr id="69" name="그래픽 16" descr="오른쪽 화살표 단색으로 채워진">
              <a:extLst>
                <a:ext uri="{FF2B5EF4-FFF2-40B4-BE49-F238E27FC236}">
                  <a16:creationId xmlns:a16="http://schemas.microsoft.com/office/drawing/2014/main" xmlns="" id="{B6A6C932-8DFC-4D87-927B-8F5BC69C9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017586" y="2066101"/>
              <a:ext cx="249119" cy="431463"/>
            </a:xfrm>
            <a:prstGeom prst="rect">
              <a:avLst/>
            </a:prstGeom>
          </p:spPr>
        </p:pic>
      </p:grpSp>
      <p:sp>
        <p:nvSpPr>
          <p:cNvPr id="71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F3A11512-87B2-4615-8E8D-40FCDC1E89DA}"/>
              </a:ext>
            </a:extLst>
          </p:cNvPr>
          <p:cNvSpPr/>
          <p:nvPr/>
        </p:nvSpPr>
        <p:spPr>
          <a:xfrm>
            <a:off x="6819658" y="1540182"/>
            <a:ext cx="1782763" cy="277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초미세먼지</a:t>
            </a:r>
            <a:r>
              <a:rPr lang="en-US" altLang="ko-KR" sz="13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(PM</a:t>
            </a:r>
            <a:r>
              <a:rPr lang="ko-KR" altLang="en-US" sz="13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2.5)</a:t>
            </a:r>
            <a:endParaRPr lang="ko-KR" altLang="en-US" sz="13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8" name="차트 57">
            <a:extLst>
              <a:ext uri="{FF2B5EF4-FFF2-40B4-BE49-F238E27FC236}">
                <a16:creationId xmlns:a16="http://schemas.microsoft.com/office/drawing/2014/main" xmlns="" id="{A483E63F-6180-4319-8D07-5F0D8E8C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892029"/>
              </p:ext>
            </p:extLst>
          </p:nvPr>
        </p:nvGraphicFramePr>
        <p:xfrm>
          <a:off x="6265404" y="2094658"/>
          <a:ext cx="2606760" cy="2211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6997687" y="2613778"/>
            <a:ext cx="9323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비산먼지</a:t>
            </a:r>
            <a:endParaRPr lang="en-US" altLang="ko-KR" sz="105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7563908" y="3240440"/>
            <a:ext cx="8009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비도로</a:t>
            </a:r>
            <a:endParaRPr lang="en-US" altLang="ko-KR" sz="1050" dirty="0" smtClean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이동오염원</a:t>
            </a:r>
            <a:endParaRPr lang="en-US" altLang="ko-KR" sz="105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6334109" y="3260512"/>
            <a:ext cx="800664" cy="253916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비산업연소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6680700" y="3652151"/>
            <a:ext cx="800664" cy="253916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생물성연소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5907686" y="2858854"/>
            <a:ext cx="800664" cy="415498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에너지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산업연소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5979112" y="2579051"/>
            <a:ext cx="931067" cy="24622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기타면오염원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6031878" y="2240286"/>
            <a:ext cx="931067" cy="24622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폐기물처리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6459262" y="2001102"/>
            <a:ext cx="931067" cy="24622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제조업연소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83656" y="1679068"/>
            <a:ext cx="2680207" cy="926579"/>
            <a:chOff x="7383656" y="1679068"/>
            <a:chExt cx="2680207" cy="926579"/>
          </a:xfrm>
        </p:grpSpPr>
        <p:sp>
          <p:nvSpPr>
            <p:cNvPr id="32" name="원형: 비어 있음 31">
              <a:extLst>
                <a:ext uri="{FF2B5EF4-FFF2-40B4-BE49-F238E27FC236}">
                  <a16:creationId xmlns:a16="http://schemas.microsoft.com/office/drawing/2014/main" xmlns="" id="{5A239D45-7F41-4BA2-9945-E2A81C62B6A7}"/>
                </a:ext>
              </a:extLst>
            </p:cNvPr>
            <p:cNvSpPr/>
            <p:nvPr/>
          </p:nvSpPr>
          <p:spPr>
            <a:xfrm>
              <a:off x="7383656" y="2236136"/>
              <a:ext cx="500713" cy="369511"/>
            </a:xfrm>
            <a:prstGeom prst="donut">
              <a:avLst>
                <a:gd name="adj" fmla="val 261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xmlns="" id="{4D32EA83-5213-4330-B95A-BB6FEC3875D9}"/>
                </a:ext>
              </a:extLst>
            </p:cNvPr>
            <p:cNvCxnSpPr>
              <a:cxnSpLocks/>
              <a:stCxn id="32" idx="6"/>
              <a:endCxn id="22" idx="1"/>
            </p:cNvCxnSpPr>
            <p:nvPr/>
          </p:nvCxnSpPr>
          <p:spPr>
            <a:xfrm flipV="1">
              <a:off x="7884369" y="1679068"/>
              <a:ext cx="2179494" cy="74182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BAB852E4-AA6C-4E8A-95E9-3A4C109AD04B}"/>
              </a:ext>
            </a:extLst>
          </p:cNvPr>
          <p:cNvSpPr txBox="1"/>
          <p:nvPr/>
        </p:nvSpPr>
        <p:spPr>
          <a:xfrm>
            <a:off x="8020373" y="2821667"/>
            <a:ext cx="6728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도로이동</a:t>
            </a:r>
            <a:endParaRPr lang="en-US" altLang="ko-KR" sz="105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오염원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93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xmlns="" id="{9309EB2E-86F4-4BF3-B2D8-DBEA3F57970F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H="1" flipV="1">
            <a:off x="5611510" y="4349192"/>
            <a:ext cx="1370952" cy="243978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5968192" y="4593170"/>
            <a:ext cx="2028539" cy="2036960"/>
            <a:chOff x="5968192" y="4593170"/>
            <a:chExt cx="2028539" cy="2036960"/>
          </a:xfrm>
        </p:grpSpPr>
        <p:grpSp>
          <p:nvGrpSpPr>
            <p:cNvPr id="18" name="그룹 17"/>
            <p:cNvGrpSpPr/>
            <p:nvPr/>
          </p:nvGrpSpPr>
          <p:grpSpPr>
            <a:xfrm>
              <a:off x="5968192" y="4593170"/>
              <a:ext cx="2028539" cy="2036960"/>
              <a:chOff x="5968192" y="4593170"/>
              <a:chExt cx="2028539" cy="2036960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xmlns="" id="{6A13D3B0-39DD-48BE-9705-ED6C8E80A8A9}"/>
                  </a:ext>
                </a:extLst>
              </p:cNvPr>
              <p:cNvSpPr/>
              <p:nvPr/>
            </p:nvSpPr>
            <p:spPr>
              <a:xfrm>
                <a:off x="5968192" y="4593170"/>
                <a:ext cx="2028539" cy="2036960"/>
              </a:xfrm>
              <a:prstGeom prst="rect">
                <a:avLst/>
              </a:prstGeom>
              <a:solidFill>
                <a:srgbClr val="ECF3FA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993698" y="4701021"/>
                <a:ext cx="1753976" cy="1885483"/>
                <a:chOff x="6141479" y="4701021"/>
                <a:chExt cx="1753976" cy="1885483"/>
              </a:xfrm>
              <a:solidFill>
                <a:srgbClr val="ECF3FA"/>
              </a:solidFill>
            </p:grpSpPr>
            <p:sp>
              <p:nvSpPr>
                <p:cNvPr id="87" name="TextBox 86"/>
                <p:cNvSpPr txBox="1"/>
                <p:nvPr/>
              </p:nvSpPr>
              <p:spPr>
                <a:xfrm>
                  <a:off x="6383502" y="4701021"/>
                  <a:ext cx="1511953" cy="55399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500" kern="0" dirty="0" smtClean="0">
                      <a:solidFill>
                        <a:srgbClr val="203864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반경 </a:t>
                  </a:r>
                  <a:r>
                    <a:rPr lang="en-US" altLang="ko-KR" sz="1500" kern="0" dirty="0" smtClean="0">
                      <a:solidFill>
                        <a:srgbClr val="203864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2.5km </a:t>
                  </a:r>
                  <a:r>
                    <a:rPr lang="ko-KR" altLang="en-US" sz="1500" kern="0" dirty="0" smtClean="0">
                      <a:solidFill>
                        <a:srgbClr val="203864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내의</a:t>
                  </a:r>
                  <a:endParaRPr lang="en-US" altLang="ko-KR" sz="1500" kern="0" dirty="0" smtClean="0">
                    <a:solidFill>
                      <a:srgbClr val="203864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algn="ctr"/>
                  <a:r>
                    <a:rPr lang="ko-KR" altLang="en-US" sz="1500" kern="0" dirty="0" smtClean="0">
                      <a:solidFill>
                        <a:srgbClr val="203864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공장오염밀도 </a:t>
                  </a:r>
                  <a:endParaRPr lang="en-US" altLang="ko-KR" sz="1500" kern="0" dirty="0">
                    <a:solidFill>
                      <a:srgbClr val="203864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141479" y="6355672"/>
                  <a:ext cx="184731" cy="2308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endParaRPr lang="en-US" altLang="ko-KR" sz="900" kern="0" dirty="0">
                    <a:solidFill>
                      <a:srgbClr val="0033CC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173" y="5477362"/>
              <a:ext cx="1858575" cy="37829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5981599" y="5969894"/>
              <a:ext cx="2015132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 ‘</a:t>
              </a:r>
              <a:r>
                <a:rPr lang="ko-KR" altLang="en-US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주성분분석과 </a:t>
              </a:r>
              <a:r>
                <a:rPr lang="ko-KR" altLang="en-US" sz="900" kern="0" dirty="0" err="1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커널밀도함수를</a:t>
              </a:r>
              <a:r>
                <a:rPr lang="ko-KR" altLang="en-US" sz="900" kern="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이용한</a:t>
              </a:r>
              <a:endParaRPr lang="en-US" altLang="ko-KR" sz="900" kern="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900" kern="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900" kern="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미세먼지 측정소 </a:t>
              </a:r>
              <a:r>
                <a:rPr lang="ko-KR" altLang="en-US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적지분석</a:t>
              </a:r>
              <a:r>
                <a:rPr lang="en-US" altLang="ko-KR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 </a:t>
              </a:r>
              <a:r>
                <a:rPr lang="ko-KR" altLang="en-US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논문의 </a:t>
              </a:r>
              <a:endParaRPr lang="en-US" altLang="ko-KR" sz="900" kern="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900" kern="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</a:t>
              </a:r>
              <a:r>
                <a:rPr lang="ko-KR" altLang="en-US" sz="900" kern="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오염밀도 계산식을 이용함</a:t>
              </a:r>
              <a:endParaRPr lang="en-US" altLang="ko-KR" sz="900" kern="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785391" y="1949709"/>
            <a:ext cx="4275170" cy="28118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A193BB92-F825-4CD5-9BD6-8C3E1EEAE79D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flipH="1">
            <a:off x="1915684" y="4349192"/>
            <a:ext cx="408449" cy="243978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65FEDB19-E52A-4CCF-AC09-352108CC63E1}"/>
              </a:ext>
            </a:extLst>
          </p:cNvPr>
          <p:cNvCxnSpPr>
            <a:cxnSpLocks/>
            <a:stCxn id="72" idx="0"/>
            <a:endCxn id="67" idx="2"/>
          </p:cNvCxnSpPr>
          <p:nvPr/>
        </p:nvCxnSpPr>
        <p:spPr>
          <a:xfrm flipH="1" flipV="1">
            <a:off x="3802121" y="4349192"/>
            <a:ext cx="1025956" cy="24397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704302" y="2160851"/>
            <a:ext cx="5650470" cy="2188341"/>
            <a:chOff x="704302" y="2098096"/>
            <a:chExt cx="5650470" cy="2188341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5D3C0CC7-5FC9-49EF-B137-C4ECDB7F2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86" t="47259" r="73618" b="31943"/>
            <a:stretch/>
          </p:blipFill>
          <p:spPr>
            <a:xfrm>
              <a:off x="704302" y="2400037"/>
              <a:ext cx="773252" cy="188640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1912272" y="2103663"/>
              <a:ext cx="823720" cy="2182774"/>
              <a:chOff x="1932236" y="2171984"/>
              <a:chExt cx="823720" cy="218277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9E85A902-B883-486B-ADAE-D12609D0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420" t="47259" r="68784" b="31769"/>
              <a:stretch/>
            </p:blipFill>
            <p:spPr>
              <a:xfrm>
                <a:off x="1960848" y="2469119"/>
                <a:ext cx="766497" cy="1885639"/>
              </a:xfrm>
              <a:prstGeom prst="rect">
                <a:avLst/>
              </a:prstGeom>
            </p:spPr>
          </p:pic>
          <p:sp>
            <p:nvSpPr>
              <p:cNvPr id="7" name="액자 6">
                <a:extLst>
                  <a:ext uri="{FF2B5EF4-FFF2-40B4-BE49-F238E27FC236}">
                    <a16:creationId xmlns:a16="http://schemas.microsoft.com/office/drawing/2014/main" xmlns="" id="{7A1173EC-B19D-44DB-AE50-0C59151EACE3}"/>
                  </a:ext>
                </a:extLst>
              </p:cNvPr>
              <p:cNvSpPr/>
              <p:nvPr/>
            </p:nvSpPr>
            <p:spPr>
              <a:xfrm>
                <a:off x="1932236" y="2451680"/>
                <a:ext cx="823720" cy="1886400"/>
              </a:xfrm>
              <a:prstGeom prst="frame">
                <a:avLst>
                  <a:gd name="adj1" fmla="val 2162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90" name="그래픽 89" descr="배지 1 윤곽선">
                <a:extLst>
                  <a:ext uri="{FF2B5EF4-FFF2-40B4-BE49-F238E27FC236}">
                    <a16:creationId xmlns:a16="http://schemas.microsoft.com/office/drawing/2014/main" xmlns="" id="{F8585508-425A-4F88-A6C7-CC7189863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2212864" y="2171984"/>
                <a:ext cx="262465" cy="262465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3170710" y="2098097"/>
              <a:ext cx="1262820" cy="2188340"/>
              <a:chOff x="3223818" y="2171984"/>
              <a:chExt cx="1262820" cy="2188340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xmlns="" id="{54F16E59-F705-4271-BBB9-E37729F8B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794" t="47259" r="61638" b="32296"/>
              <a:stretch/>
            </p:blipFill>
            <p:spPr>
              <a:xfrm>
                <a:off x="3234531" y="2473924"/>
                <a:ext cx="1241395" cy="1886400"/>
              </a:xfrm>
              <a:prstGeom prst="rect">
                <a:avLst/>
              </a:prstGeom>
            </p:spPr>
          </p:pic>
          <p:sp>
            <p:nvSpPr>
              <p:cNvPr id="68" name="액자 67">
                <a:extLst>
                  <a:ext uri="{FF2B5EF4-FFF2-40B4-BE49-F238E27FC236}">
                    <a16:creationId xmlns:a16="http://schemas.microsoft.com/office/drawing/2014/main" xmlns="" id="{0FC63FC8-5A28-4C88-A6E6-0743CEE6BB57}"/>
                  </a:ext>
                </a:extLst>
              </p:cNvPr>
              <p:cNvSpPr/>
              <p:nvPr/>
            </p:nvSpPr>
            <p:spPr>
              <a:xfrm>
                <a:off x="3223818" y="2469119"/>
                <a:ext cx="1262820" cy="1886400"/>
              </a:xfrm>
              <a:prstGeom prst="frame">
                <a:avLst>
                  <a:gd name="adj1" fmla="val 2162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93" name="그래픽 92" descr="배지 윤곽선">
                <a:extLst>
                  <a:ext uri="{FF2B5EF4-FFF2-40B4-BE49-F238E27FC236}">
                    <a16:creationId xmlns:a16="http://schemas.microsoft.com/office/drawing/2014/main" xmlns="" id="{D5F4A5FE-6051-4B52-AA23-9EBEBF228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3723996" y="2171984"/>
                <a:ext cx="262465" cy="262465"/>
              </a:xfrm>
              <a:prstGeom prst="rect">
                <a:avLst/>
              </a:prstGeom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4868249" y="2098096"/>
              <a:ext cx="1486523" cy="2188341"/>
              <a:chOff x="4969848" y="2171984"/>
              <a:chExt cx="1486523" cy="2188341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xmlns="" id="{11962696-D233-402E-94F6-66FEF45B0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489" t="47259" r="51996" b="32296"/>
              <a:stretch/>
            </p:blipFill>
            <p:spPr>
              <a:xfrm>
                <a:off x="4970595" y="2473925"/>
                <a:ext cx="1485028" cy="1886400"/>
              </a:xfrm>
              <a:prstGeom prst="rect">
                <a:avLst/>
              </a:prstGeom>
            </p:spPr>
          </p:pic>
          <p:sp>
            <p:nvSpPr>
              <p:cNvPr id="78" name="액자 77">
                <a:extLst>
                  <a:ext uri="{FF2B5EF4-FFF2-40B4-BE49-F238E27FC236}">
                    <a16:creationId xmlns:a16="http://schemas.microsoft.com/office/drawing/2014/main" xmlns="" id="{D2072C3A-A8FB-46E0-B425-D84306810369}"/>
                  </a:ext>
                </a:extLst>
              </p:cNvPr>
              <p:cNvSpPr/>
              <p:nvPr/>
            </p:nvSpPr>
            <p:spPr>
              <a:xfrm>
                <a:off x="4969848" y="2469119"/>
                <a:ext cx="1486523" cy="1886400"/>
              </a:xfrm>
              <a:prstGeom prst="frame">
                <a:avLst>
                  <a:gd name="adj1" fmla="val 2162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95" name="그래픽 94" descr="배지 3 윤곽선">
                <a:extLst>
                  <a:ext uri="{FF2B5EF4-FFF2-40B4-BE49-F238E27FC236}">
                    <a16:creationId xmlns:a16="http://schemas.microsoft.com/office/drawing/2014/main" xmlns="" id="{5895390E-371E-4E0B-81D1-A0037F9B0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81877" y="2171984"/>
                <a:ext cx="262464" cy="262464"/>
              </a:xfrm>
              <a:prstGeom prst="rect">
                <a:avLst/>
              </a:prstGeom>
            </p:spPr>
          </p:pic>
        </p:grp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7DB54E5D-D6D9-45C1-9F01-A1405B4A0E34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8473950" y="1874106"/>
            <a:ext cx="1049583" cy="31041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7900949" y="1182685"/>
            <a:ext cx="3245167" cy="691421"/>
            <a:chOff x="6820255" y="1278838"/>
            <a:chExt cx="3245167" cy="691421"/>
          </a:xfrm>
        </p:grpSpPr>
        <p:pic>
          <p:nvPicPr>
            <p:cNvPr id="99" name="그래픽 98" descr="배지 1 윤곽선">
              <a:extLst>
                <a:ext uri="{FF2B5EF4-FFF2-40B4-BE49-F238E27FC236}">
                  <a16:creationId xmlns:a16="http://schemas.microsoft.com/office/drawing/2014/main" xmlns="" id="{396E3710-BFC0-422D-A078-AB421214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619110" y="1624575"/>
              <a:ext cx="262465" cy="262465"/>
            </a:xfrm>
            <a:prstGeom prst="rect">
              <a:avLst/>
            </a:prstGeom>
          </p:spPr>
        </p:pic>
        <p:pic>
          <p:nvPicPr>
            <p:cNvPr id="100" name="그래픽 99" descr="배지 윤곽선">
              <a:extLst>
                <a:ext uri="{FF2B5EF4-FFF2-40B4-BE49-F238E27FC236}">
                  <a16:creationId xmlns:a16="http://schemas.microsoft.com/office/drawing/2014/main" xmlns="" id="{6E57BA1D-2DFD-4A94-9BFC-6CF816EE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534672" y="1621943"/>
              <a:ext cx="262465" cy="262465"/>
            </a:xfrm>
            <a:prstGeom prst="rect">
              <a:avLst/>
            </a:prstGeom>
          </p:spPr>
        </p:pic>
        <p:pic>
          <p:nvPicPr>
            <p:cNvPr id="101" name="그래픽 100" descr="배지 3 윤곽선">
              <a:extLst>
                <a:ext uri="{FF2B5EF4-FFF2-40B4-BE49-F238E27FC236}">
                  <a16:creationId xmlns:a16="http://schemas.microsoft.com/office/drawing/2014/main" xmlns="" id="{4AF662E1-51CA-4018-9101-53E5CB7E4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9396537" y="1611452"/>
              <a:ext cx="262465" cy="262465"/>
            </a:xfrm>
            <a:prstGeom prst="rect">
              <a:avLst/>
            </a:prstGeom>
          </p:spPr>
        </p:pic>
        <p:grpSp>
          <p:nvGrpSpPr>
            <p:cNvPr id="38" name="그룹 37"/>
            <p:cNvGrpSpPr/>
            <p:nvPr/>
          </p:nvGrpSpPr>
          <p:grpSpPr>
            <a:xfrm>
              <a:off x="6820255" y="1278838"/>
              <a:ext cx="3245167" cy="691421"/>
              <a:chOff x="6902824" y="1296035"/>
              <a:chExt cx="3245167" cy="691421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7087892" y="1354894"/>
                <a:ext cx="2875030" cy="573702"/>
                <a:chOff x="7087892" y="1329555"/>
                <a:chExt cx="2875030" cy="573702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xmlns="" id="{FD319BC6-9BDF-44EA-A08C-AB1153B31D34}"/>
                    </a:ext>
                  </a:extLst>
                </p:cNvPr>
                <p:cNvSpPr txBox="1"/>
                <p:nvPr/>
              </p:nvSpPr>
              <p:spPr>
                <a:xfrm>
                  <a:off x="7714322" y="1329555"/>
                  <a:ext cx="162217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가중치를 곱하여 계산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xmlns="" id="{AD2DDA23-AED1-4EB5-B02D-50BA775C1617}"/>
                    </a:ext>
                  </a:extLst>
                </p:cNvPr>
                <p:cNvSpPr txBox="1"/>
                <p:nvPr/>
              </p:nvSpPr>
              <p:spPr>
                <a:xfrm>
                  <a:off x="7087892" y="1595480"/>
                  <a:ext cx="28750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kern="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25.8 x      + 16.2 x      +11.6 x  </a:t>
                  </a:r>
                  <a:endParaRPr lang="ko-KR" altLang="en-US" sz="13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97" name="액자 96">
                <a:extLst>
                  <a:ext uri="{FF2B5EF4-FFF2-40B4-BE49-F238E27FC236}">
                    <a16:creationId xmlns:a16="http://schemas.microsoft.com/office/drawing/2014/main" xmlns="" id="{2BE63B88-FE42-4B12-9AB1-43F859F84D05}"/>
                  </a:ext>
                </a:extLst>
              </p:cNvPr>
              <p:cNvSpPr/>
              <p:nvPr/>
            </p:nvSpPr>
            <p:spPr>
              <a:xfrm>
                <a:off x="6902824" y="1296035"/>
                <a:ext cx="3245167" cy="691421"/>
              </a:xfrm>
              <a:prstGeom prst="frame">
                <a:avLst>
                  <a:gd name="adj1" fmla="val 10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xmlns="" id="{EE622359-3310-46CD-B178-D52E27196050}"/>
              </a:ext>
            </a:extLst>
          </p:cNvPr>
          <p:cNvCxnSpPr>
            <a:cxnSpLocks/>
            <a:stCxn id="110" idx="0"/>
          </p:cNvCxnSpPr>
          <p:nvPr/>
        </p:nvCxnSpPr>
        <p:spPr>
          <a:xfrm flipH="1" flipV="1">
            <a:off x="9955900" y="3815880"/>
            <a:ext cx="774336" cy="116803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9768304" y="4983916"/>
            <a:ext cx="1923865" cy="1119092"/>
            <a:chOff x="8434604" y="4841776"/>
            <a:chExt cx="1923865" cy="1119092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19B1649D-E4E5-4F74-BD59-598FD024BCC8}"/>
                </a:ext>
              </a:extLst>
            </p:cNvPr>
            <p:cNvSpPr txBox="1"/>
            <p:nvPr/>
          </p:nvSpPr>
          <p:spPr>
            <a:xfrm>
              <a:off x="8434604" y="4975170"/>
              <a:ext cx="1923865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평일승차건수 </a:t>
              </a:r>
              <a:r>
                <a:rPr lang="en-US" altLang="ko-KR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 </a:t>
              </a:r>
              <a:r>
                <a:rPr lang="ko-KR" altLang="en-US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배차간격</a:t>
              </a:r>
              <a:r>
                <a:rPr lang="en-US" altLang="ko-KR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</a:t>
              </a:r>
              <a:r>
                <a:rPr lang="en-US" altLang="ko-KR" sz="2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</a:t>
              </a:r>
            </a:p>
            <a:p>
              <a:pPr algn="ctr"/>
              <a:r>
                <a:rPr lang="en-US" altLang="ko-KR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주말 승차건수 </a:t>
              </a:r>
              <a:r>
                <a:rPr lang="en-US" altLang="ko-KR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 </a:t>
              </a:r>
              <a:r>
                <a:rPr lang="ko-KR" altLang="en-US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배차간격</a:t>
              </a:r>
              <a:r>
                <a:rPr lang="en-US" altLang="ko-KR" sz="1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0" name="액자 109">
              <a:extLst>
                <a:ext uri="{FF2B5EF4-FFF2-40B4-BE49-F238E27FC236}">
                  <a16:creationId xmlns:a16="http://schemas.microsoft.com/office/drawing/2014/main" xmlns="" id="{E88D68A4-9BD5-4A0C-A859-A32D2857A079}"/>
                </a:ext>
              </a:extLst>
            </p:cNvPr>
            <p:cNvSpPr/>
            <p:nvPr/>
          </p:nvSpPr>
          <p:spPr>
            <a:xfrm>
              <a:off x="8455943" y="4841776"/>
              <a:ext cx="1881186" cy="1119092"/>
            </a:xfrm>
            <a:prstGeom prst="frame">
              <a:avLst>
                <a:gd name="adj1" fmla="val 10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314616" y="1205547"/>
            <a:ext cx="4607064" cy="430887"/>
            <a:chOff x="314616" y="1205547"/>
            <a:chExt cx="4607064" cy="43088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E32208EE-A3DC-405F-B4BB-A6D396929F61}"/>
                </a:ext>
              </a:extLst>
            </p:cNvPr>
            <p:cNvSpPr/>
            <p:nvPr/>
          </p:nvSpPr>
          <p:spPr>
            <a:xfrm>
              <a:off x="1406469" y="1205547"/>
              <a:ext cx="3515211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미세먼지 저감효과 </a:t>
              </a:r>
            </a:p>
          </p:txBody>
        </p:sp>
        <p:sp>
          <p:nvSpPr>
            <p:cNvPr id="65" name="사각형: 둥근 모서리 13">
              <a:extLst>
                <a:ext uri="{FF2B5EF4-FFF2-40B4-BE49-F238E27FC236}">
                  <a16:creationId xmlns:a16="http://schemas.microsoft.com/office/drawing/2014/main" xmlns="" id="{6F268D2D-888D-424D-BED2-DDF681A76020}"/>
                </a:ext>
              </a:extLst>
            </p:cNvPr>
            <p:cNvSpPr/>
            <p:nvPr/>
          </p:nvSpPr>
          <p:spPr>
            <a:xfrm>
              <a:off x="314616" y="1206906"/>
              <a:ext cx="1074913" cy="428169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</a:t>
              </a:r>
              <a:r>
                <a:rPr lang="en-US" altLang="ko-KR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1 </a:t>
              </a:r>
              <a:endPara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09440" y="1757509"/>
            <a:ext cx="4980255" cy="369332"/>
            <a:chOff x="601368" y="1207883"/>
            <a:chExt cx="4980255" cy="369332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4627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노출지수 구하기</a:t>
              </a:r>
              <a:r>
                <a:rPr lang="en-US" altLang="ko-KR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(5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정류소 예시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47660" y="4593170"/>
            <a:ext cx="2160833" cy="2036960"/>
            <a:chOff x="3747660" y="4593170"/>
            <a:chExt cx="2160833" cy="203696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FA0146EB-5216-41A0-8862-E866B70E8EFE}"/>
                </a:ext>
              </a:extLst>
            </p:cNvPr>
            <p:cNvSpPr/>
            <p:nvPr/>
          </p:nvSpPr>
          <p:spPr>
            <a:xfrm>
              <a:off x="3747660" y="4593170"/>
              <a:ext cx="2160833" cy="20369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833916" y="4701792"/>
              <a:ext cx="19883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kern="0" dirty="0" smtClean="0">
                  <a:solidFill>
                    <a:srgbClr val="B0DFF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반경 </a:t>
              </a:r>
              <a:r>
                <a:rPr lang="en-US" altLang="ko-KR" sz="1500" kern="0" dirty="0" smtClean="0">
                  <a:solidFill>
                    <a:srgbClr val="B0DFF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1km </a:t>
              </a:r>
              <a:r>
                <a:rPr lang="ko-KR" altLang="en-US" sz="1500" kern="0" dirty="0" smtClean="0">
                  <a:solidFill>
                    <a:srgbClr val="B0DFF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내의</a:t>
              </a:r>
              <a:endParaRPr lang="en-US" altLang="ko-KR" sz="1500" kern="0" dirty="0" smtClean="0">
                <a:solidFill>
                  <a:srgbClr val="B0DF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500" kern="0" dirty="0" err="1" smtClean="0">
                  <a:solidFill>
                    <a:srgbClr val="B0DFF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도로재비산</a:t>
              </a:r>
              <a:r>
                <a:rPr lang="ko-KR" altLang="en-US" sz="1500" kern="0" dirty="0" smtClean="0">
                  <a:solidFill>
                    <a:srgbClr val="B0DFF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심각도 평균</a:t>
              </a:r>
              <a:endParaRPr lang="en-US" altLang="ko-KR" sz="1500" kern="0" dirty="0">
                <a:solidFill>
                  <a:srgbClr val="B0DF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747660" y="5430668"/>
              <a:ext cx="2160833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 </a:t>
              </a:r>
              <a:r>
                <a:rPr lang="ko-KR" altLang="en-US" sz="1300" kern="0" dirty="0" err="1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도로재비산</a:t>
              </a:r>
              <a:r>
                <a:rPr lang="ko-KR" altLang="en-US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심각도 </a:t>
              </a:r>
              <a:r>
                <a:rPr lang="en-US" altLang="ko-KR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</a:t>
              </a:r>
            </a:p>
            <a:p>
              <a:pPr algn="just"/>
              <a:r>
                <a:rPr lang="en-US" altLang="ko-KR" sz="1300" kern="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300" kern="0" dirty="0" err="1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도로재비산먼지</a:t>
              </a:r>
              <a:r>
                <a:rPr lang="en-US" altLang="ko-KR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ko-KR" altLang="en-US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도시측정농도</a:t>
              </a:r>
              <a:endParaRPr lang="en-US" altLang="ko-KR" sz="1300" kern="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just"/>
              <a:endParaRPr lang="en-US" altLang="ko-KR" sz="1300" kern="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just"/>
              <a:r>
                <a:rPr lang="en-US" altLang="ko-KR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날씨</a:t>
              </a:r>
              <a:r>
                <a:rPr lang="en-US" altLang="ko-KR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차량통행량 등 외부요인 통제함</a:t>
              </a:r>
              <a:r>
                <a:rPr lang="en-US" altLang="ko-KR" sz="1300" kern="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en-US" altLang="ko-KR" sz="1300" kern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805944" y="3110574"/>
            <a:ext cx="528275" cy="4054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900949" y="2045355"/>
            <a:ext cx="4052340" cy="2592365"/>
            <a:chOff x="7900949" y="2045355"/>
            <a:chExt cx="4052340" cy="259236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D6866CC7-5904-4FEB-8A69-801D795D6FD2}"/>
                </a:ext>
              </a:extLst>
            </p:cNvPr>
            <p:cNvSpPr/>
            <p:nvPr/>
          </p:nvSpPr>
          <p:spPr>
            <a:xfrm>
              <a:off x="7900949" y="2045355"/>
              <a:ext cx="4052340" cy="2592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8090134" y="2184264"/>
              <a:ext cx="3743208" cy="2404667"/>
              <a:chOff x="8090134" y="2291844"/>
              <a:chExt cx="3743208" cy="2404667"/>
            </a:xfrm>
          </p:grpSpPr>
          <p:pic>
            <p:nvPicPr>
              <p:cNvPr id="107" name="그래픽 106" descr="추가 단색으로 채워진">
                <a:extLst>
                  <a:ext uri="{FF2B5EF4-FFF2-40B4-BE49-F238E27FC236}">
                    <a16:creationId xmlns:a16="http://schemas.microsoft.com/office/drawing/2014/main" xmlns="" id="{0300E837-2DE2-4742-BE38-AF5D9099B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 rot="2692298">
                <a:off x="9019126" y="2896103"/>
                <a:ext cx="521732" cy="566790"/>
              </a:xfrm>
              <a:prstGeom prst="rect">
                <a:avLst/>
              </a:prstGeom>
            </p:spPr>
          </p:pic>
          <p:grpSp>
            <p:nvGrpSpPr>
              <p:cNvPr id="50" name="그룹 49"/>
              <p:cNvGrpSpPr/>
              <p:nvPr/>
            </p:nvGrpSpPr>
            <p:grpSpPr>
              <a:xfrm>
                <a:off x="10295076" y="3095776"/>
                <a:ext cx="369278" cy="167444"/>
                <a:chOff x="10061883" y="3111760"/>
                <a:chExt cx="369278" cy="167444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xmlns="" id="{D9E01AC8-990F-476C-A215-F023AE725EA2}"/>
                    </a:ext>
                  </a:extLst>
                </p:cNvPr>
                <p:cNvSpPr/>
                <p:nvPr/>
              </p:nvSpPr>
              <p:spPr>
                <a:xfrm>
                  <a:off x="10061883" y="3111760"/>
                  <a:ext cx="369278" cy="4571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xmlns="" id="{8A988398-315C-4D63-B0AD-5781832CDF4E}"/>
                    </a:ext>
                  </a:extLst>
                </p:cNvPr>
                <p:cNvSpPr/>
                <p:nvPr/>
              </p:nvSpPr>
              <p:spPr>
                <a:xfrm>
                  <a:off x="10061883" y="3233485"/>
                  <a:ext cx="369278" cy="4571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8090134" y="2292098"/>
                <a:ext cx="767631" cy="2365954"/>
                <a:chOff x="8090134" y="2292098"/>
                <a:chExt cx="767631" cy="2365954"/>
              </a:xfrm>
            </p:grpSpPr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xmlns="" id="{433C18AF-4B9F-401A-A565-70267FC28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6854" t="47259" r="38254" b="32633"/>
                <a:stretch/>
              </p:blipFill>
              <p:spPr>
                <a:xfrm>
                  <a:off x="8090134" y="2292098"/>
                  <a:ext cx="767631" cy="1774800"/>
                </a:xfrm>
                <a:prstGeom prst="rect">
                  <a:avLst/>
                </a:prstGeom>
              </p:spPr>
            </p:pic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xmlns="" id="{9E2A6563-D57F-4FD4-84C6-7FF9523A2A9E}"/>
                    </a:ext>
                  </a:extLst>
                </p:cNvPr>
                <p:cNvSpPr/>
                <p:nvPr/>
              </p:nvSpPr>
              <p:spPr>
                <a:xfrm>
                  <a:off x="8110776" y="4073277"/>
                  <a:ext cx="72634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ko-KR" altLang="en-US" sz="16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노출</a:t>
                  </a:r>
                  <a:endParaRPr lang="en-US" altLang="ko-KR" sz="16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algn="ctr" latinLnBrk="0">
                    <a:defRPr/>
                  </a:pPr>
                  <a:r>
                    <a:rPr lang="ko-KR" altLang="en-US" sz="16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심도</a:t>
                  </a:r>
                  <a:endParaRPr lang="ko-KR" altLang="en-US" sz="1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10816293" y="2291844"/>
                <a:ext cx="1017049" cy="2385897"/>
                <a:chOff x="10816293" y="2291844"/>
                <a:chExt cx="1017049" cy="238589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xmlns="" id="{7505BD7E-555A-49F2-A59F-0653A1E00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4365" t="47672" r="30250" b="32220"/>
                <a:stretch/>
              </p:blipFill>
              <p:spPr>
                <a:xfrm>
                  <a:off x="10862127" y="2291844"/>
                  <a:ext cx="925381" cy="1775309"/>
                </a:xfrm>
                <a:prstGeom prst="rect">
                  <a:avLst/>
                </a:prstGeom>
              </p:spPr>
            </p:pic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xmlns="" id="{DB71C1E5-C1E8-4555-9373-A618E77AA14E}"/>
                    </a:ext>
                  </a:extLst>
                </p:cNvPr>
                <p:cNvSpPr/>
                <p:nvPr/>
              </p:nvSpPr>
              <p:spPr>
                <a:xfrm>
                  <a:off x="10816293" y="4092966"/>
                  <a:ext cx="1017049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ko-KR" altLang="en-US" sz="16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미세먼지 노출지수</a:t>
                  </a:r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>
                <a:off x="9512527" y="2291844"/>
                <a:ext cx="726347" cy="2404667"/>
                <a:chOff x="9512527" y="2291844"/>
                <a:chExt cx="726347" cy="2404667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xmlns="" id="{B406D0C3-8F2E-43B4-AAFA-20D8C9CDC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1406" t="47259" r="35516" b="32633"/>
                <a:stretch/>
              </p:blipFill>
              <p:spPr>
                <a:xfrm>
                  <a:off x="9634130" y="2291844"/>
                  <a:ext cx="483140" cy="1775309"/>
                </a:xfrm>
                <a:prstGeom prst="rect">
                  <a:avLst/>
                </a:prstGeom>
              </p:spPr>
            </p:pic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xmlns="" id="{209DD4B6-F429-41EE-9B67-84D0ADED80A0}"/>
                    </a:ext>
                  </a:extLst>
                </p:cNvPr>
                <p:cNvSpPr/>
                <p:nvPr/>
              </p:nvSpPr>
              <p:spPr>
                <a:xfrm>
                  <a:off x="9512527" y="4111736"/>
                  <a:ext cx="72634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ko-KR" altLang="en-US" sz="16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노출</a:t>
                  </a:r>
                  <a:endParaRPr lang="en-US" altLang="ko-KR" sz="16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algn="ctr" latinLnBrk="0">
                    <a:defRPr/>
                  </a:pPr>
                  <a:r>
                    <a:rPr lang="ko-KR" altLang="en-US" sz="16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빈도</a:t>
                  </a:r>
                  <a:endParaRPr lang="ko-KR" altLang="en-US" sz="1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6" name="그룹 5"/>
          <p:cNvGrpSpPr/>
          <p:nvPr/>
        </p:nvGrpSpPr>
        <p:grpSpPr>
          <a:xfrm>
            <a:off x="143413" y="4593170"/>
            <a:ext cx="3544542" cy="2037600"/>
            <a:chOff x="143413" y="4593170"/>
            <a:chExt cx="3544542" cy="20376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AFA51577-7124-4169-A18C-EA7E8D0320DD}"/>
                </a:ext>
              </a:extLst>
            </p:cNvPr>
            <p:cNvSpPr/>
            <p:nvPr/>
          </p:nvSpPr>
          <p:spPr>
            <a:xfrm>
              <a:off x="143413" y="4593170"/>
              <a:ext cx="3544542" cy="2037600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3413" y="6134525"/>
              <a:ext cx="3527475" cy="276999"/>
            </a:xfrm>
            <a:prstGeom prst="rect">
              <a:avLst/>
            </a:prstGeom>
            <a:solidFill>
              <a:srgbClr val="ECF3FA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※ </a:t>
              </a:r>
              <a:r>
                <a:rPr lang="ko-KR" altLang="en-US" sz="12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총합 </a:t>
              </a:r>
              <a:r>
                <a:rPr lang="en-US" altLang="ko-KR" sz="12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ko-KR" altLang="en-US" sz="1200" kern="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일반차</a:t>
              </a:r>
              <a:r>
                <a:rPr lang="ko-KR" altLang="en-US" sz="12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추정교통량 </a:t>
              </a:r>
              <a:r>
                <a:rPr lang="en-US" altLang="ko-KR" sz="12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 </a:t>
              </a:r>
              <a:r>
                <a:rPr lang="ko-KR" altLang="en-US" sz="12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화물차 추정교통량 </a:t>
              </a:r>
              <a:r>
                <a:rPr lang="en-US" altLang="ko-KR" sz="1200" kern="0" dirty="0">
                  <a:solidFill>
                    <a:srgbClr val="0033CC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x </a:t>
              </a:r>
              <a:r>
                <a:rPr lang="en-US" altLang="ko-KR" sz="1200" b="1" kern="0" dirty="0">
                  <a:solidFill>
                    <a:srgbClr val="0033CC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40</a:t>
              </a:r>
              <a:r>
                <a:rPr lang="en-US" altLang="ko-KR" sz="1200" kern="0" dirty="0">
                  <a:solidFill>
                    <a:srgbClr val="0033CC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74122" y="5116251"/>
              <a:ext cx="2560042" cy="938719"/>
            </a:xfrm>
            <a:prstGeom prst="rect">
              <a:avLst/>
            </a:prstGeom>
            <a:solidFill>
              <a:srgbClr val="ECF3FA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대형 화물차 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대가 배출하는 </a:t>
              </a:r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초미세먼지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(PM2.5)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량은 자동차 평균의 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40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배를 초과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하고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전체의 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24.2%**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차지한다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pPr algn="just"/>
              <a:endParaRPr lang="en-US" altLang="ko-KR" sz="4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just"/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대형화물차 전체가 배출하는 </a:t>
              </a:r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초미세먼지량은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just"/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자동차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1225" y="4709995"/>
              <a:ext cx="3308919" cy="323165"/>
            </a:xfrm>
            <a:prstGeom prst="rect">
              <a:avLst/>
            </a:prstGeom>
            <a:solidFill>
              <a:srgbClr val="ECF3FA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500" kern="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버스정류장 기준 반경 </a:t>
              </a:r>
              <a:r>
                <a:rPr lang="en-US" altLang="ko-KR" sz="1500" kern="0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300m </a:t>
              </a:r>
              <a:r>
                <a:rPr lang="ko-KR" altLang="en-US" sz="1500" kern="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내의 </a:t>
              </a:r>
              <a:r>
                <a:rPr lang="ko-KR" altLang="en-US" sz="1500" kern="0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교통량</a:t>
              </a:r>
              <a:endParaRPr lang="en-US" altLang="ko-KR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3" r="27260"/>
            <a:stretch/>
          </p:blipFill>
          <p:spPr>
            <a:xfrm>
              <a:off x="302380" y="5019876"/>
              <a:ext cx="709551" cy="1083132"/>
            </a:xfrm>
            <a:prstGeom prst="rect">
              <a:avLst/>
            </a:prstGeom>
          </p:spPr>
        </p:pic>
      </p:grpSp>
      <p:sp>
        <p:nvSpPr>
          <p:cNvPr id="119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472480" y="2288384"/>
            <a:ext cx="3089276" cy="3415027"/>
            <a:chOff x="3874552" y="2603657"/>
            <a:chExt cx="3089276" cy="34150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C9DF2C97-6CFF-4D4B-87D3-5DE3747BE3CD}"/>
                </a:ext>
              </a:extLst>
            </p:cNvPr>
            <p:cNvSpPr txBox="1"/>
            <p:nvPr/>
          </p:nvSpPr>
          <p:spPr>
            <a:xfrm>
              <a:off x="3874553" y="2603657"/>
              <a:ext cx="3089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공장오염도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 50&gt; 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596D5883-F38F-4722-83DD-B44B449F1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17" t="26431" r="31417" b="24193"/>
            <a:stretch/>
          </p:blipFill>
          <p:spPr>
            <a:xfrm>
              <a:off x="3874552" y="3025604"/>
              <a:ext cx="3089275" cy="2993080"/>
            </a:xfrm>
            <a:prstGeom prst="rect">
              <a:avLst/>
            </a:prstGeom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14616" y="1205547"/>
            <a:ext cx="4607064" cy="430887"/>
            <a:chOff x="314616" y="1205547"/>
            <a:chExt cx="4607064" cy="43088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32208EE-A3DC-405F-B4BB-A6D396929F61}"/>
                </a:ext>
              </a:extLst>
            </p:cNvPr>
            <p:cNvSpPr/>
            <p:nvPr/>
          </p:nvSpPr>
          <p:spPr>
            <a:xfrm>
              <a:off x="1406469" y="1205547"/>
              <a:ext cx="3515211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미세먼지 저감효과 </a:t>
              </a:r>
            </a:p>
          </p:txBody>
        </p:sp>
        <p:sp>
          <p:nvSpPr>
            <p:cNvPr id="24" name="사각형: 둥근 모서리 13">
              <a:extLst>
                <a:ext uri="{FF2B5EF4-FFF2-40B4-BE49-F238E27FC236}">
                  <a16:creationId xmlns:a16="http://schemas.microsoft.com/office/drawing/2014/main" xmlns="" id="{6F268D2D-888D-424D-BED2-DDF681A76020}"/>
                </a:ext>
              </a:extLst>
            </p:cNvPr>
            <p:cNvSpPr/>
            <p:nvPr/>
          </p:nvSpPr>
          <p:spPr>
            <a:xfrm>
              <a:off x="314616" y="1206906"/>
              <a:ext cx="1074913" cy="428169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</a:t>
              </a:r>
              <a:r>
                <a:rPr lang="en-US" altLang="ko-KR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1 </a:t>
              </a:r>
              <a:endPara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09440" y="1730740"/>
            <a:ext cx="2171007" cy="369332"/>
            <a:chOff x="601368" y="1207883"/>
            <a:chExt cx="2171007" cy="369332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18181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Feature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시각화</a:t>
              </a:r>
              <a:endPara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14616" y="2132156"/>
            <a:ext cx="3059431" cy="3571255"/>
            <a:chOff x="429817" y="2447430"/>
            <a:chExt cx="3059431" cy="35712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1A9D196-926B-455F-A23E-6BC1EA3539F7}"/>
                </a:ext>
              </a:extLst>
            </p:cNvPr>
            <p:cNvSpPr txBox="1"/>
            <p:nvPr/>
          </p:nvSpPr>
          <p:spPr>
            <a:xfrm>
              <a:off x="646203" y="2447430"/>
              <a:ext cx="2626659" cy="492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교통량 상위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정류장과 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반경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300m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이내 도로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 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22E3DBA4-EBBB-4ED9-9822-8FC393E6E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29" t="26431" r="40390" b="24148"/>
            <a:stretch/>
          </p:blipFill>
          <p:spPr>
            <a:xfrm>
              <a:off x="429817" y="3025605"/>
              <a:ext cx="3059431" cy="2993080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7042484" y="2189146"/>
            <a:ext cx="4700337" cy="4397245"/>
            <a:chOff x="7290423" y="1635075"/>
            <a:chExt cx="4624213" cy="487066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9F02B251-9686-4D13-9311-F897CB62F0FE}"/>
                </a:ext>
              </a:extLst>
            </p:cNvPr>
            <p:cNvSpPr txBox="1"/>
            <p:nvPr/>
          </p:nvSpPr>
          <p:spPr>
            <a:xfrm>
              <a:off x="8140725" y="1635075"/>
              <a:ext cx="2923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미세먼지 노출지수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TOP30 &gt; 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7290423" y="2188088"/>
              <a:ext cx="4624213" cy="4317655"/>
              <a:chOff x="7290423" y="2188088"/>
              <a:chExt cx="4624213" cy="431765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xmlns="" id="{E4EA626D-A8FE-4056-B275-3370CF1A2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3083" t="26792" r="37668" b="24156"/>
              <a:stretch/>
            </p:blipFill>
            <p:spPr>
              <a:xfrm>
                <a:off x="7290423" y="2188088"/>
                <a:ext cx="4624213" cy="4317654"/>
              </a:xfrm>
              <a:prstGeom prst="rect">
                <a:avLst/>
              </a:prstGeom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7303396" y="2188088"/>
                <a:ext cx="4604085" cy="4317655"/>
              </a:xfrm>
              <a:prstGeom prst="rect">
                <a:avLst/>
              </a:prstGeom>
              <a:noFill/>
              <a:ln w="57150">
                <a:solidFill>
                  <a:srgbClr val="1A2E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6899891" y="1730740"/>
            <a:ext cx="2171007" cy="369332"/>
            <a:chOff x="601368" y="1207883"/>
            <a:chExt cx="2171007" cy="369332"/>
          </a:xfrm>
        </p:grpSpPr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18181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시각화</a:t>
              </a:r>
              <a:endPara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8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70965" y="4683052"/>
            <a:ext cx="2942611" cy="1575504"/>
            <a:chOff x="770965" y="4683052"/>
            <a:chExt cx="2942611" cy="1575504"/>
          </a:xfrm>
        </p:grpSpPr>
        <p:sp>
          <p:nvSpPr>
            <p:cNvPr id="63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770965" y="4856249"/>
              <a:ext cx="2942611" cy="1402307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just" latinLnBrk="0">
                <a:defRPr/>
              </a:pPr>
              <a:endPara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00031005-A11F-4CCA-88A6-B8D68CDC9C4A}"/>
                </a:ext>
              </a:extLst>
            </p:cNvPr>
            <p:cNvSpPr/>
            <p:nvPr/>
          </p:nvSpPr>
          <p:spPr>
            <a:xfrm>
              <a:off x="1145573" y="4683052"/>
              <a:ext cx="2180524" cy="3567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군집별</a:t>
              </a:r>
              <a:r>
                <a:rPr lang="ko-KR" altLang="en-US" sz="16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정류소 개수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6EC99FBC-A976-4286-9C05-379071CD0770}"/>
                </a:ext>
              </a:extLst>
            </p:cNvPr>
            <p:cNvSpPr/>
            <p:nvPr/>
          </p:nvSpPr>
          <p:spPr>
            <a:xfrm>
              <a:off x="1310613" y="5130256"/>
              <a:ext cx="18504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500" b="1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</a:t>
              </a:r>
              <a:r>
                <a:rPr lang="en-US" altLang="ko-KR" sz="1500" b="1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  732 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3 :   143 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1 :     37 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2 :       7  </a:t>
              </a:r>
              <a:r>
                <a:rPr lang="ko-KR" altLang="en-US" sz="1500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811440" y="1277874"/>
            <a:ext cx="655040" cy="2472194"/>
            <a:chOff x="4848793" y="1281830"/>
            <a:chExt cx="655040" cy="2472194"/>
          </a:xfrm>
        </p:grpSpPr>
        <p:grpSp>
          <p:nvGrpSpPr>
            <p:cNvPr id="5" name="그룹 4"/>
            <p:cNvGrpSpPr/>
            <p:nvPr/>
          </p:nvGrpSpPr>
          <p:grpSpPr>
            <a:xfrm>
              <a:off x="4848793" y="1281830"/>
              <a:ext cx="655040" cy="2472194"/>
              <a:chOff x="4848793" y="1281830"/>
              <a:chExt cx="655040" cy="247219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D3723236-1F87-4543-BE6F-8E1858BE596C}"/>
                  </a:ext>
                </a:extLst>
              </p:cNvPr>
              <p:cNvSpPr/>
              <p:nvPr/>
            </p:nvSpPr>
            <p:spPr>
              <a:xfrm rot="16200000">
                <a:off x="4711513" y="2215600"/>
                <a:ext cx="9295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1400" b="1" kern="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미세먼지 노출지수</a:t>
                </a:r>
                <a:endParaRPr lang="en-US" altLang="ko-KR" sz="1400" b="1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23" name="그래픽 22" descr="위쪽 화살표 윤곽선">
                <a:extLst>
                  <a:ext uri="{FF2B5EF4-FFF2-40B4-BE49-F238E27FC236}">
                    <a16:creationId xmlns:a16="http://schemas.microsoft.com/office/drawing/2014/main" xmlns="" id="{BF258122-D14F-462B-959F-49003BAD4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4883925" y="1281830"/>
                <a:ext cx="584775" cy="712568"/>
              </a:xfrm>
              <a:prstGeom prst="rect">
                <a:avLst/>
              </a:prstGeom>
            </p:spPr>
          </p:pic>
          <p:pic>
            <p:nvPicPr>
              <p:cNvPr id="24" name="그래픽 23" descr="위쪽 화살표 윤곽선">
                <a:extLst>
                  <a:ext uri="{FF2B5EF4-FFF2-40B4-BE49-F238E27FC236}">
                    <a16:creationId xmlns:a16="http://schemas.microsoft.com/office/drawing/2014/main" xmlns="" id="{4402632B-FCA8-4D88-8187-BAB743182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4848793" y="2955836"/>
                <a:ext cx="655040" cy="798188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4904C2F2-7CEE-4541-AB12-5B53B4422F11}"/>
                </a:ext>
              </a:extLst>
            </p:cNvPr>
            <p:cNvSpPr/>
            <p:nvPr/>
          </p:nvSpPr>
          <p:spPr>
            <a:xfrm rot="16200000">
              <a:off x="4737768" y="1579863"/>
              <a:ext cx="6034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HIGH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C7C918A1-D44B-42A6-AC91-20A97DDB5CD7}"/>
                </a:ext>
              </a:extLst>
            </p:cNvPr>
            <p:cNvSpPr/>
            <p:nvPr/>
          </p:nvSpPr>
          <p:spPr>
            <a:xfrm rot="16200000">
              <a:off x="4748550" y="3134208"/>
              <a:ext cx="5819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LOW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B5CC447-1CF3-4DBE-B625-C246B5DD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99" y="2373414"/>
            <a:ext cx="4078503" cy="21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5488199" y="1857080"/>
            <a:ext cx="5987266" cy="638720"/>
            <a:chOff x="5488199" y="1857080"/>
            <a:chExt cx="5987266" cy="638720"/>
          </a:xfrm>
        </p:grpSpPr>
        <p:sp>
          <p:nvSpPr>
            <p:cNvPr id="83" name="직사각형 82"/>
            <p:cNvSpPr/>
            <p:nvPr/>
          </p:nvSpPr>
          <p:spPr>
            <a:xfrm>
              <a:off x="5488199" y="1908240"/>
              <a:ext cx="5987266" cy="536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5488199" y="1857080"/>
              <a:ext cx="5915546" cy="638720"/>
              <a:chOff x="5534091" y="1862144"/>
              <a:chExt cx="5915546" cy="63872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0EA5BA40-9E4B-4D81-BDBF-79104F904236}"/>
                  </a:ext>
                </a:extLst>
              </p:cNvPr>
              <p:cNvSpPr/>
              <p:nvPr/>
            </p:nvSpPr>
            <p:spPr>
              <a:xfrm>
                <a:off x="5534091" y="2001504"/>
                <a:ext cx="1404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Cluster 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7026217" y="1898223"/>
                <a:ext cx="3032795" cy="566563"/>
                <a:chOff x="7044108" y="1859580"/>
                <a:chExt cx="3032795" cy="566563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xmlns="" id="{8A686026-EF86-4B17-AE25-905D0EA3BE02}"/>
                    </a:ext>
                  </a:extLst>
                </p:cNvPr>
                <p:cNvSpPr/>
                <p:nvPr/>
              </p:nvSpPr>
              <p:spPr>
                <a:xfrm>
                  <a:off x="7044108" y="1859580"/>
                  <a:ext cx="3032795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atinLnBrk="0">
                    <a:defRPr/>
                  </a:pPr>
                  <a:r>
                    <a:rPr lang="ko-KR" altLang="en-US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미세먼지 노출지수 </a:t>
                  </a:r>
                  <a:r>
                    <a:rPr lang="en-US" altLang="ko-KR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r>
                    <a:rPr lang="ko-KR" altLang="en-US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위</a:t>
                  </a:r>
                  <a:endParaRPr lang="en-US" altLang="ko-KR" sz="16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xmlns="" id="{C24AAD34-83AC-4B32-B9BC-91CE43A04358}"/>
                    </a:ext>
                  </a:extLst>
                </p:cNvPr>
                <p:cNvSpPr/>
                <p:nvPr/>
              </p:nvSpPr>
              <p:spPr>
                <a:xfrm>
                  <a:off x="7044108" y="2133755"/>
                  <a:ext cx="3032795" cy="292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ex)</a:t>
                  </a:r>
                  <a:r>
                    <a:rPr lang="ko-KR" altLang="en-US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sz="1300" b="0" i="0" dirty="0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수원시청역</a:t>
                  </a:r>
                  <a:r>
                    <a:rPr lang="en-US" altLang="ko-KR" sz="1300" b="0" i="0" dirty="0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9</a:t>
                  </a:r>
                  <a:r>
                    <a:rPr lang="ko-KR" altLang="en-US" sz="1300" b="0" i="0" dirty="0" err="1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번출구</a:t>
                  </a:r>
                  <a:r>
                    <a:rPr lang="en-US" altLang="ko-KR" sz="1300" b="0" i="0" dirty="0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.</a:t>
                  </a:r>
                  <a:r>
                    <a:rPr lang="ko-KR" altLang="en-US" sz="1300" b="0" i="0" dirty="0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국민연금공단</a:t>
                  </a:r>
                  <a:endParaRPr lang="en-US" altLang="ko-KR" sz="1300" kern="0" dirty="0">
                    <a:solidFill>
                      <a:schemeClr val="accent3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pic>
            <p:nvPicPr>
              <p:cNvPr id="36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9892705" y="1821504"/>
                <a:ext cx="63872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AC8EC282-5CF5-4019-AC83-7C28B7226CF7}"/>
                  </a:ext>
                </a:extLst>
              </p:cNvPr>
              <p:cNvSpPr/>
              <p:nvPr/>
            </p:nvSpPr>
            <p:spPr>
              <a:xfrm>
                <a:off x="10556837" y="1981449"/>
                <a:ext cx="8928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7.5</a:t>
                </a:r>
                <a:r>
                  <a:rPr lang="ko-KR" altLang="en-US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5873565" y="3697461"/>
            <a:ext cx="4383741" cy="907865"/>
            <a:chOff x="5873565" y="3697461"/>
            <a:chExt cx="4383741" cy="90786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2D0C0780-DE3B-4A7E-B977-2A4521A061B3}"/>
                </a:ext>
              </a:extLst>
            </p:cNvPr>
            <p:cNvSpPr/>
            <p:nvPr/>
          </p:nvSpPr>
          <p:spPr>
            <a:xfrm>
              <a:off x="6893461" y="4266772"/>
              <a:ext cx="23439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kern="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군집 내 </a:t>
              </a:r>
              <a:r>
                <a:rPr lang="en-US" altLang="ko-KR" sz="1600" kern="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1600" kern="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 점수 조정</a:t>
              </a:r>
              <a:endParaRPr lang="en-US" altLang="ko-KR" sz="16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오른쪽 중괄호 7">
              <a:extLst>
                <a:ext uri="{FF2B5EF4-FFF2-40B4-BE49-F238E27FC236}">
                  <a16:creationId xmlns:a16="http://schemas.microsoft.com/office/drawing/2014/main" xmlns="" id="{9F3510CB-84FD-4A9D-846F-E1D2BD1A0A1A}"/>
                </a:ext>
              </a:extLst>
            </p:cNvPr>
            <p:cNvSpPr/>
            <p:nvPr/>
          </p:nvSpPr>
          <p:spPr>
            <a:xfrm rot="5400000">
              <a:off x="7847209" y="1723817"/>
              <a:ext cx="436454" cy="4383741"/>
            </a:xfrm>
            <a:prstGeom prst="rightBrace">
              <a:avLst>
                <a:gd name="adj1" fmla="val 8333"/>
                <a:gd name="adj2" fmla="val 4975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4963141" y="4972055"/>
            <a:ext cx="3944982" cy="830997"/>
            <a:chOff x="4701176" y="5051687"/>
            <a:chExt cx="3944982" cy="83099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508A7509-DD08-45FD-8ED2-66BCD7ECA00E}"/>
                </a:ext>
              </a:extLst>
            </p:cNvPr>
            <p:cNvSpPr/>
            <p:nvPr/>
          </p:nvSpPr>
          <p:spPr>
            <a:xfrm>
              <a:off x="4701176" y="5051687"/>
              <a:ext cx="39449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1600" dirty="0"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▣</a:t>
              </a:r>
              <a:r>
                <a:rPr lang="ko-KR" altLang="en-US" sz="1600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방법</a:t>
              </a:r>
              <a:r>
                <a:rPr lang="en-US" altLang="ko-KR" sz="16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16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각 군집 내 버스정류소의 개수로 서열화</a:t>
              </a:r>
              <a:endPara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endPara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6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ex) 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E2816AB-1DF7-4F33-B1C1-EFD31A19028C}"/>
                </a:ext>
              </a:extLst>
            </p:cNvPr>
            <p:cNvSpPr/>
            <p:nvPr/>
          </p:nvSpPr>
          <p:spPr>
            <a:xfrm>
              <a:off x="5175317" y="5580130"/>
              <a:ext cx="982763" cy="2306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2</a:t>
              </a:r>
              <a:endPara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ABF9BA38-9DF6-4ADC-AD11-2A79861FF391}"/>
                </a:ext>
              </a:extLst>
            </p:cNvPr>
            <p:cNvSpPr/>
            <p:nvPr/>
          </p:nvSpPr>
          <p:spPr>
            <a:xfrm>
              <a:off x="6123130" y="5526200"/>
              <a:ext cx="19164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16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정류소 개수 </a:t>
              </a:r>
              <a:r>
                <a:rPr lang="en-US" altLang="ko-KR" sz="16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7</a:t>
              </a:r>
              <a:r>
                <a:rPr lang="ko-KR" altLang="en-US" sz="160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</a:t>
              </a:r>
              <a:endPara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6189790-0F66-4754-BC76-E01DDE1E4408}"/>
              </a:ext>
            </a:extLst>
          </p:cNvPr>
          <p:cNvSpPr/>
          <p:nvPr/>
        </p:nvSpPr>
        <p:spPr>
          <a:xfrm>
            <a:off x="4967048" y="5943728"/>
            <a:ext cx="4468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노출지수에 따라 내림차순으로 순위 지정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latinLnBrk="0">
              <a:defRPr/>
            </a:pPr>
            <a:r>
              <a:rPr lang="ko-KR" altLang="en-US" sz="16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군집별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점수 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(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순위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군집내 정류소 개수</a:t>
            </a:r>
            <a:r>
              <a:rPr lang="en-US" altLang="ko-KR" sz="16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pic>
        <p:nvPicPr>
          <p:cNvPr id="53" name="그래픽 52" descr="오른쪽 화살표 단색으로 채워진">
            <a:extLst>
              <a:ext uri="{FF2B5EF4-FFF2-40B4-BE49-F238E27FC236}">
                <a16:creationId xmlns:a16="http://schemas.microsoft.com/office/drawing/2014/main" xmlns="" id="{13D2274B-B412-4C3B-B2C5-C455A8B092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075155" y="5386886"/>
            <a:ext cx="564033" cy="561520"/>
          </a:xfrm>
          <a:prstGeom prst="rect">
            <a:avLst/>
          </a:prstGeom>
        </p:spPr>
      </p:pic>
      <p:grpSp>
        <p:nvGrpSpPr>
          <p:cNvPr id="98" name="그룹 97"/>
          <p:cNvGrpSpPr/>
          <p:nvPr/>
        </p:nvGrpSpPr>
        <p:grpSpPr>
          <a:xfrm>
            <a:off x="9753824" y="4441766"/>
            <a:ext cx="1964512" cy="2164595"/>
            <a:chOff x="9753824" y="4441766"/>
            <a:chExt cx="1964512" cy="216459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8B6A6647-70E9-4410-B048-46AF05587986}"/>
                </a:ext>
              </a:extLst>
            </p:cNvPr>
            <p:cNvSpPr/>
            <p:nvPr/>
          </p:nvSpPr>
          <p:spPr>
            <a:xfrm>
              <a:off x="10188654" y="4441766"/>
              <a:ext cx="1094852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500" b="1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 </a:t>
              </a:r>
              <a:r>
                <a:rPr lang="ko-KR" altLang="en-US" sz="1500" b="1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 과 </a:t>
              </a:r>
              <a:r>
                <a:rPr lang="en-US" altLang="ko-KR" sz="1500" b="1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endParaRPr lang="en-US" altLang="ko-KR" sz="15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9753824" y="4714655"/>
              <a:ext cx="1964512" cy="1891706"/>
              <a:chOff x="9753824" y="4714655"/>
              <a:chExt cx="1964512" cy="189170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B954BD1D-CA15-4CEE-9D5C-14AC3335A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1083" t="42579" r="73681" b="36419"/>
              <a:stretch/>
            </p:blipFill>
            <p:spPr>
              <a:xfrm>
                <a:off x="9753824" y="4748803"/>
                <a:ext cx="851013" cy="1815454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0BD1F5A9-732E-4E72-B50A-8B49D21AA0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7534" t="42158" r="35167" b="35959"/>
              <a:stretch/>
            </p:blipFill>
            <p:spPr>
              <a:xfrm>
                <a:off x="10596599" y="4714655"/>
                <a:ext cx="1121737" cy="1891706"/>
              </a:xfrm>
              <a:prstGeom prst="rect">
                <a:avLst/>
              </a:prstGeom>
            </p:spPr>
          </p:pic>
        </p:grpSp>
      </p:grpSp>
      <p:grpSp>
        <p:nvGrpSpPr>
          <p:cNvPr id="52" name="그룹 51"/>
          <p:cNvGrpSpPr/>
          <p:nvPr/>
        </p:nvGrpSpPr>
        <p:grpSpPr>
          <a:xfrm>
            <a:off x="314616" y="1205547"/>
            <a:ext cx="4607064" cy="430887"/>
            <a:chOff x="314616" y="1205547"/>
            <a:chExt cx="4607064" cy="43088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E32208EE-A3DC-405F-B4BB-A6D396929F61}"/>
                </a:ext>
              </a:extLst>
            </p:cNvPr>
            <p:cNvSpPr/>
            <p:nvPr/>
          </p:nvSpPr>
          <p:spPr>
            <a:xfrm>
              <a:off x="1406469" y="1205547"/>
              <a:ext cx="3515211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미세먼지 저감효과 </a:t>
              </a:r>
            </a:p>
          </p:txBody>
        </p:sp>
        <p:sp>
          <p:nvSpPr>
            <p:cNvPr id="55" name="사각형: 둥근 모서리 13">
              <a:extLst>
                <a:ext uri="{FF2B5EF4-FFF2-40B4-BE49-F238E27FC236}">
                  <a16:creationId xmlns:a16="http://schemas.microsoft.com/office/drawing/2014/main" xmlns="" id="{6F268D2D-888D-424D-BED2-DDF681A76020}"/>
                </a:ext>
              </a:extLst>
            </p:cNvPr>
            <p:cNvSpPr/>
            <p:nvPr/>
          </p:nvSpPr>
          <p:spPr>
            <a:xfrm>
              <a:off x="314616" y="1206906"/>
              <a:ext cx="1074913" cy="428169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</a:t>
              </a:r>
              <a:r>
                <a:rPr lang="en-US" altLang="ko-KR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1 </a:t>
              </a:r>
              <a:endPara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09440" y="1757509"/>
            <a:ext cx="3067478" cy="369332"/>
            <a:chOff x="601368" y="1207883"/>
            <a:chExt cx="3067478" cy="369332"/>
          </a:xfrm>
        </p:grpSpPr>
        <p:pic>
          <p:nvPicPr>
            <p:cNvPr id="60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27146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K-means </a:t>
              </a:r>
              <a:r>
                <a:rPr lang="ko-KR" altLang="en-US" kern="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클러스터링</a:t>
              </a:r>
              <a:r>
                <a:rPr lang="ko-KR" altLang="en-US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결과</a:t>
              </a:r>
              <a:endPara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4600887" y="1020794"/>
            <a:ext cx="0" cy="5744511"/>
          </a:xfrm>
          <a:prstGeom prst="line">
            <a:avLst/>
          </a:prstGeom>
          <a:ln w="57150" cap="flat">
            <a:solidFill>
              <a:schemeClr val="bg1">
                <a:alpha val="94000"/>
              </a:schemeClr>
            </a:solidFill>
            <a:headEnd w="sm" len="sm"/>
            <a:tailEnd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/>
          <p:cNvGrpSpPr/>
          <p:nvPr/>
        </p:nvGrpSpPr>
        <p:grpSpPr>
          <a:xfrm>
            <a:off x="5488199" y="1239885"/>
            <a:ext cx="5987267" cy="638720"/>
            <a:chOff x="5488199" y="1239885"/>
            <a:chExt cx="5987267" cy="638720"/>
          </a:xfrm>
        </p:grpSpPr>
        <p:sp>
          <p:nvSpPr>
            <p:cNvPr id="78" name="직사각형 77"/>
            <p:cNvSpPr/>
            <p:nvPr/>
          </p:nvSpPr>
          <p:spPr>
            <a:xfrm>
              <a:off x="5488200" y="1291031"/>
              <a:ext cx="5987266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5488199" y="1239885"/>
              <a:ext cx="5915546" cy="638720"/>
              <a:chOff x="5488199" y="1239885"/>
              <a:chExt cx="5915546" cy="6387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07CD01EC-F280-447E-A3BC-A5073A5AFA49}"/>
                  </a:ext>
                </a:extLst>
              </p:cNvPr>
              <p:cNvSpPr/>
              <p:nvPr/>
            </p:nvSpPr>
            <p:spPr>
              <a:xfrm>
                <a:off x="5488199" y="1379245"/>
                <a:ext cx="1404000" cy="36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Cluster 2</a:t>
                </a:r>
                <a:endPara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6980325" y="1273954"/>
                <a:ext cx="3032795" cy="570582"/>
                <a:chOff x="7026217" y="1246400"/>
                <a:chExt cx="3032795" cy="570582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xmlns="" id="{2CDB5D31-6ACD-4ECF-9FB6-815A842C3BE2}"/>
                    </a:ext>
                  </a:extLst>
                </p:cNvPr>
                <p:cNvSpPr/>
                <p:nvPr/>
              </p:nvSpPr>
              <p:spPr>
                <a:xfrm>
                  <a:off x="7026217" y="1246400"/>
                  <a:ext cx="3032795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atinLnBrk="0">
                    <a:defRPr/>
                  </a:pPr>
                  <a:r>
                    <a:rPr lang="ko-KR" altLang="en-US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미세먼지 노출지수 </a:t>
                  </a:r>
                  <a:r>
                    <a:rPr lang="en-US" altLang="ko-KR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r>
                    <a:rPr lang="ko-KR" altLang="en-US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위  </a:t>
                  </a:r>
                  <a:endParaRPr lang="en-US" altLang="ko-KR" sz="16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6FF108CB-9D8A-4FD0-BB61-E8229A1A403E}"/>
                    </a:ext>
                  </a:extLst>
                </p:cNvPr>
                <p:cNvSpPr/>
                <p:nvPr/>
              </p:nvSpPr>
              <p:spPr>
                <a:xfrm>
                  <a:off x="7026217" y="1524594"/>
                  <a:ext cx="3032795" cy="292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ex)</a:t>
                  </a:r>
                  <a:r>
                    <a:rPr lang="ko-KR" altLang="en-US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sz="1300" b="0" i="0" dirty="0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수원역</a:t>
                  </a:r>
                  <a:r>
                    <a:rPr lang="en-US" altLang="ko-KR" sz="1300" b="0" i="0" dirty="0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.AK</a:t>
                  </a:r>
                  <a:r>
                    <a:rPr lang="ko-KR" altLang="en-US" sz="1300" b="0" i="0" dirty="0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플라자</a:t>
                  </a:r>
                  <a:r>
                    <a:rPr lang="en-US" altLang="ko-KR" sz="1300" b="0" i="0" dirty="0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300" b="0" i="0" dirty="0" err="1">
                      <a:solidFill>
                        <a:schemeClr val="accent3">
                          <a:lumMod val="75000"/>
                        </a:schemeClr>
                      </a:solidFill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매산시장</a:t>
                  </a:r>
                  <a:endParaRPr lang="en-US" altLang="ko-KR" sz="1300" kern="0" dirty="0">
                    <a:solidFill>
                      <a:schemeClr val="accent3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CB67CCC7-DA97-4E4A-AA40-DB7BDB5EA93B}"/>
                  </a:ext>
                </a:extLst>
              </p:cNvPr>
              <p:cNvSpPr/>
              <p:nvPr/>
            </p:nvSpPr>
            <p:spPr>
              <a:xfrm>
                <a:off x="10510945" y="1359190"/>
                <a:ext cx="8928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10</a:t>
                </a:r>
                <a:r>
                  <a:rPr lang="ko-KR" altLang="en-US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73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9846813" y="1199245"/>
                <a:ext cx="63872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5488199" y="2474275"/>
            <a:ext cx="5987266" cy="638720"/>
            <a:chOff x="5488199" y="2474275"/>
            <a:chExt cx="5987266" cy="638720"/>
          </a:xfrm>
        </p:grpSpPr>
        <p:sp>
          <p:nvSpPr>
            <p:cNvPr id="85" name="직사각형 84"/>
            <p:cNvSpPr/>
            <p:nvPr/>
          </p:nvSpPr>
          <p:spPr>
            <a:xfrm>
              <a:off x="5488199" y="2526352"/>
              <a:ext cx="5987266" cy="5345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5488199" y="2474275"/>
              <a:ext cx="5915546" cy="638720"/>
              <a:chOff x="5534091" y="2452003"/>
              <a:chExt cx="5915546" cy="63872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9D697B53-5163-4724-8835-343DD856A3F1}"/>
                  </a:ext>
                </a:extLst>
              </p:cNvPr>
              <p:cNvSpPr/>
              <p:nvPr/>
            </p:nvSpPr>
            <p:spPr>
              <a:xfrm>
                <a:off x="5534091" y="2591363"/>
                <a:ext cx="1404000" cy="36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Cluster 3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7026217" y="2492385"/>
                <a:ext cx="3032795" cy="557956"/>
                <a:chOff x="7085045" y="2555511"/>
                <a:chExt cx="3032795" cy="557956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1DE39268-4407-4F9A-AF52-D3460A6EECB3}"/>
                    </a:ext>
                  </a:extLst>
                </p:cNvPr>
                <p:cNvSpPr/>
                <p:nvPr/>
              </p:nvSpPr>
              <p:spPr>
                <a:xfrm>
                  <a:off x="7085045" y="2555511"/>
                  <a:ext cx="3032795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atinLnBrk="0">
                    <a:defRPr/>
                  </a:pPr>
                  <a:r>
                    <a:rPr lang="ko-KR" altLang="en-US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미세먼지 노출지수 </a:t>
                  </a:r>
                  <a:r>
                    <a:rPr lang="en-US" altLang="ko-KR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3</a:t>
                  </a:r>
                  <a:r>
                    <a:rPr lang="ko-KR" altLang="en-US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위</a:t>
                  </a:r>
                  <a:endParaRPr lang="en-US" altLang="ko-KR" sz="16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xmlns="" id="{25ED1C9D-E58D-4C99-BAAF-97DB125FA512}"/>
                    </a:ext>
                  </a:extLst>
                </p:cNvPr>
                <p:cNvSpPr/>
                <p:nvPr/>
              </p:nvSpPr>
              <p:spPr>
                <a:xfrm>
                  <a:off x="7085045" y="2821079"/>
                  <a:ext cx="3032795" cy="292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ex)</a:t>
                  </a:r>
                  <a:r>
                    <a:rPr lang="ko-KR" altLang="en-US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sz="1300" kern="0" dirty="0" err="1">
                      <a:solidFill>
                        <a:schemeClr val="accent3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고색역</a:t>
                  </a:r>
                  <a:r>
                    <a:rPr lang="en-US" altLang="ko-KR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경기소방본부</a:t>
                  </a:r>
                  <a:endParaRPr lang="en-US" altLang="ko-KR" sz="1300" kern="0" dirty="0">
                    <a:solidFill>
                      <a:schemeClr val="accent3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26FCEE4E-641A-42DA-811B-AC7712A9D95F}"/>
                  </a:ext>
                </a:extLst>
              </p:cNvPr>
              <p:cNvSpPr/>
              <p:nvPr/>
            </p:nvSpPr>
            <p:spPr>
              <a:xfrm>
                <a:off x="10556837" y="2571308"/>
                <a:ext cx="8928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5</a:t>
                </a:r>
                <a:r>
                  <a:rPr lang="ko-KR" altLang="en-US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74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9892705" y="2411363"/>
                <a:ext cx="63872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그룹 90"/>
          <p:cNvGrpSpPr/>
          <p:nvPr/>
        </p:nvGrpSpPr>
        <p:grpSpPr>
          <a:xfrm>
            <a:off x="5488199" y="3091471"/>
            <a:ext cx="5987266" cy="638720"/>
            <a:chOff x="5488199" y="3091471"/>
            <a:chExt cx="5987266" cy="638720"/>
          </a:xfrm>
        </p:grpSpPr>
        <p:sp>
          <p:nvSpPr>
            <p:cNvPr id="87" name="직사각형 86"/>
            <p:cNvSpPr/>
            <p:nvPr/>
          </p:nvSpPr>
          <p:spPr>
            <a:xfrm>
              <a:off x="5488199" y="3142631"/>
              <a:ext cx="5987266" cy="536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5488199" y="3091471"/>
              <a:ext cx="5915546" cy="638720"/>
              <a:chOff x="5534091" y="3041861"/>
              <a:chExt cx="5915546" cy="63872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4EEAA47B-45E0-4EF8-AC2B-B6F52CA9A0A3}"/>
                  </a:ext>
                </a:extLst>
              </p:cNvPr>
              <p:cNvSpPr/>
              <p:nvPr/>
            </p:nvSpPr>
            <p:spPr>
              <a:xfrm>
                <a:off x="5534091" y="3181221"/>
                <a:ext cx="1404000" cy="360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Cluster 0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7026217" y="3086026"/>
                <a:ext cx="3032795" cy="550390"/>
                <a:chOff x="7138147" y="3154846"/>
                <a:chExt cx="3032795" cy="550390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6E5D07FA-F14C-4021-8DB9-307BB6C102E7}"/>
                    </a:ext>
                  </a:extLst>
                </p:cNvPr>
                <p:cNvSpPr/>
                <p:nvPr/>
              </p:nvSpPr>
              <p:spPr>
                <a:xfrm>
                  <a:off x="7138147" y="3154846"/>
                  <a:ext cx="3032795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atinLnBrk="0">
                    <a:defRPr/>
                  </a:pPr>
                  <a:r>
                    <a:rPr lang="ko-KR" altLang="en-US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미세먼지 노출지수 </a:t>
                  </a:r>
                  <a:r>
                    <a:rPr lang="en-US" altLang="ko-KR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4</a:t>
                  </a:r>
                  <a:r>
                    <a:rPr lang="ko-KR" altLang="en-US" sz="1600" kern="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위</a:t>
                  </a:r>
                  <a:endParaRPr lang="en-US" altLang="ko-KR" sz="16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xmlns="" id="{CA512D0F-7070-4EFA-A6B3-D46F39ADB2BA}"/>
                    </a:ext>
                  </a:extLst>
                </p:cNvPr>
                <p:cNvSpPr/>
                <p:nvPr/>
              </p:nvSpPr>
              <p:spPr>
                <a:xfrm>
                  <a:off x="7138147" y="3412848"/>
                  <a:ext cx="3032795" cy="292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ex)</a:t>
                  </a:r>
                  <a:r>
                    <a:rPr lang="ko-KR" altLang="en-US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삼성전자 </a:t>
                  </a:r>
                  <a:r>
                    <a:rPr lang="ko-KR" altLang="en-US" sz="1300" kern="0" dirty="0" err="1">
                      <a:solidFill>
                        <a:schemeClr val="accent3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중앙문</a:t>
                  </a:r>
                  <a:r>
                    <a:rPr lang="en-US" altLang="ko-KR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300" kern="0" dirty="0">
                      <a:solidFill>
                        <a:schemeClr val="accent3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수원가구거리</a:t>
                  </a:r>
                  <a:endParaRPr lang="en-US" altLang="ko-KR" sz="1300" kern="0" dirty="0">
                    <a:solidFill>
                      <a:schemeClr val="accent3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E1DFEA9-4DF9-4066-B3BD-0E19F5A9559C}"/>
                  </a:ext>
                </a:extLst>
              </p:cNvPr>
              <p:cNvSpPr/>
              <p:nvPr/>
            </p:nvSpPr>
            <p:spPr>
              <a:xfrm>
                <a:off x="10556837" y="3161166"/>
                <a:ext cx="8928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2.5</a:t>
                </a:r>
                <a:r>
                  <a:rPr lang="ko-KR" altLang="en-US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75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9892705" y="3001221"/>
                <a:ext cx="63872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1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245225" y="1749842"/>
            <a:ext cx="6562164" cy="3358315"/>
            <a:chOff x="3325907" y="2043954"/>
            <a:chExt cx="6562164" cy="3358315"/>
          </a:xfrm>
        </p:grpSpPr>
        <p:sp>
          <p:nvSpPr>
            <p:cNvPr id="10" name="TextBox 9"/>
            <p:cNvSpPr txBox="1"/>
            <p:nvPr/>
          </p:nvSpPr>
          <p:spPr>
            <a:xfrm>
              <a:off x="3325907" y="2043954"/>
              <a:ext cx="63118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미세먼지 저감 효과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25907" y="2968467"/>
              <a:ext cx="63118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</a:t>
              </a:r>
              <a:r>
                <a:rPr lang="ko-KR" altLang="en-US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미세먼지 측정 효과</a:t>
              </a:r>
              <a:endParaRPr lang="en-US" altLang="ko-KR" sz="3200" dirty="0" smtClean="0">
                <a:solidFill>
                  <a:srgbClr val="1A2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25907" y="3892980"/>
              <a:ext cx="6562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 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교통약자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미세먼지 취약계층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25907" y="4817494"/>
              <a:ext cx="6562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점수 합산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38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0893280E-C84D-4AD0-91CE-71C0A39AB800}"/>
              </a:ext>
            </a:extLst>
          </p:cNvPr>
          <p:cNvSpPr/>
          <p:nvPr/>
        </p:nvSpPr>
        <p:spPr>
          <a:xfrm>
            <a:off x="407684" y="3177376"/>
            <a:ext cx="5928445" cy="1146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dirty="0" smtClean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</a:t>
            </a:r>
            <a:r>
              <a:rPr lang="en-US" altLang="ko-KR" sz="1500" dirty="0" smtClean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Modeling</a:t>
            </a:r>
            <a:r>
              <a:rPr lang="ko-KR" altLang="en-US" sz="1600" dirty="0" smtClean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방법</a:t>
            </a:r>
            <a:endParaRPr lang="en-US" altLang="ko-KR" sz="1600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관련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 후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 기준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K-means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클러스터링</a:t>
            </a:r>
            <a:endParaRPr lang="en-US" altLang="ko-KR" sz="15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2)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유동인구가 많은 군집별로 높은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 부여 </a:t>
            </a:r>
            <a:endParaRPr lang="en-US" altLang="ko-KR" sz="1500" dirty="0">
              <a:solidFill>
                <a:srgbClr val="0033C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3)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군집 내에서 행정동 기준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인구밀도가 높은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정류소에 높은 점수 부여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0BE2726A-3555-4452-B19E-A919C538DF20}"/>
              </a:ext>
            </a:extLst>
          </p:cNvPr>
          <p:cNvSpPr/>
          <p:nvPr/>
        </p:nvSpPr>
        <p:spPr>
          <a:xfrm>
            <a:off x="407684" y="4405619"/>
            <a:ext cx="5928445" cy="2254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</a:t>
            </a:r>
            <a:r>
              <a:rPr lang="en-US" altLang="ko-KR" sz="1500" dirty="0" smtClean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</a:t>
            </a:r>
            <a:r>
              <a:rPr lang="ko-KR" altLang="en-US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en-US" altLang="ko-KR" sz="1500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5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 관련</a:t>
            </a:r>
            <a:endParaRPr lang="en-US" altLang="ko-KR" sz="15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5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평일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전체추정교통량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버스추정교통량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23)</a:t>
            </a:r>
          </a:p>
          <a:p>
            <a:pPr latinLnBrk="0">
              <a:defRPr/>
            </a:pP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15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버스승하차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2~6)</a:t>
            </a: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sz="15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평일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주말유동인구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16)</a:t>
            </a: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sz="15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평일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혼잡빈도강도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24~25)</a:t>
            </a:r>
          </a:p>
          <a:p>
            <a:pPr latinLnBrk="0">
              <a:defRPr/>
            </a:pPr>
            <a:endParaRPr lang="en-US" altLang="ko-KR" sz="1300" kern="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5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거주 인구 관련</a:t>
            </a:r>
            <a:endParaRPr lang="en-US" altLang="ko-KR" sz="15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latinLnBrk="0">
              <a:defRPr/>
            </a:pP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: </a:t>
            </a:r>
            <a:r>
              <a:rPr lang="ko-KR" altLang="en-US" sz="15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동별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인구</a:t>
            </a:r>
            <a:r>
              <a:rPr lang="en-US" altLang="ko-KR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5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면적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수원시 통계 데이터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 </a:t>
            </a:r>
            <a:endParaRPr lang="ko-KR" altLang="en-US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605149" y="1689192"/>
            <a:ext cx="5318530" cy="1618447"/>
            <a:chOff x="6685834" y="1689192"/>
            <a:chExt cx="5318530" cy="1618447"/>
          </a:xfrm>
        </p:grpSpPr>
        <p:grpSp>
          <p:nvGrpSpPr>
            <p:cNvPr id="4" name="그룹 3"/>
            <p:cNvGrpSpPr/>
            <p:nvPr/>
          </p:nvGrpSpPr>
          <p:grpSpPr>
            <a:xfrm>
              <a:off x="6685834" y="1689192"/>
              <a:ext cx="1924880" cy="1618447"/>
              <a:chOff x="6533434" y="1689192"/>
              <a:chExt cx="1924880" cy="161844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6581433" y="1708459"/>
                <a:ext cx="1876881" cy="1511523"/>
                <a:chOff x="6581433" y="1708459"/>
                <a:chExt cx="1876881" cy="1511523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xmlns="" id="{96A6B248-652F-422F-98AB-A19AB42607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1448" t="37365" r="71219" b="40434"/>
                <a:stretch/>
              </p:blipFill>
              <p:spPr>
                <a:xfrm>
                  <a:off x="6581433" y="1713392"/>
                  <a:ext cx="931286" cy="1492380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xmlns="" id="{C0A5803A-E9AE-469A-A64D-6685CD187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8321" t="37365" r="64142" b="40434"/>
                <a:stretch/>
              </p:blipFill>
              <p:spPr>
                <a:xfrm>
                  <a:off x="7491083" y="1708459"/>
                  <a:ext cx="967231" cy="1511523"/>
                </a:xfrm>
                <a:prstGeom prst="rect">
                  <a:avLst/>
                </a:prstGeom>
              </p:spPr>
            </p:pic>
          </p:grpSp>
          <p:sp>
            <p:nvSpPr>
              <p:cNvPr id="50" name="액자 49">
                <a:extLst>
                  <a:ext uri="{FF2B5EF4-FFF2-40B4-BE49-F238E27FC236}">
                    <a16:creationId xmlns:a16="http://schemas.microsoft.com/office/drawing/2014/main" xmlns="" id="{B60EA00E-96B2-4D41-B82A-7F371086CC40}"/>
                  </a:ext>
                </a:extLst>
              </p:cNvPr>
              <p:cNvSpPr/>
              <p:nvPr/>
            </p:nvSpPr>
            <p:spPr>
              <a:xfrm>
                <a:off x="6533434" y="1689192"/>
                <a:ext cx="1924880" cy="1618447"/>
              </a:xfrm>
              <a:prstGeom prst="frame">
                <a:avLst>
                  <a:gd name="adj1" fmla="val 2162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xmlns="" id="{50602926-7477-4B58-8523-9A657F577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811963" y="2043818"/>
              <a:ext cx="507152" cy="70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083B6D65-BF0A-4200-9D23-DBE8751BA514}"/>
                </a:ext>
              </a:extLst>
            </p:cNvPr>
            <p:cNvSpPr/>
            <p:nvPr/>
          </p:nvSpPr>
          <p:spPr>
            <a:xfrm>
              <a:off x="9520364" y="1764614"/>
              <a:ext cx="2484000" cy="1382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평일 추정  교통량</a:t>
              </a:r>
              <a:endPara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버스정류장 기준 </a:t>
              </a:r>
              <a:endPara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반경 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500m 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내의</a:t>
              </a:r>
              <a:endPara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평일 추정 교통량</a:t>
              </a:r>
              <a:endPara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057581" y="5049192"/>
            <a:ext cx="4866098" cy="1656648"/>
            <a:chOff x="7138266" y="5049192"/>
            <a:chExt cx="4866098" cy="1656648"/>
          </a:xfrm>
        </p:grpSpPr>
        <p:grpSp>
          <p:nvGrpSpPr>
            <p:cNvPr id="9" name="그룹 8"/>
            <p:cNvGrpSpPr/>
            <p:nvPr/>
          </p:nvGrpSpPr>
          <p:grpSpPr>
            <a:xfrm>
              <a:off x="7138266" y="5049192"/>
              <a:ext cx="1472448" cy="1656648"/>
              <a:chOff x="6817961" y="5049192"/>
              <a:chExt cx="1472448" cy="1656648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6853925" y="5085326"/>
                <a:ext cx="1417889" cy="1620514"/>
                <a:chOff x="6835995" y="5085326"/>
                <a:chExt cx="1417889" cy="1620514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xmlns="" id="{8AF54C2C-20DD-46E6-AE94-CFA649D5E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2409" t="37365" r="41583" b="40434"/>
                <a:stretch/>
              </p:blipFill>
              <p:spPr>
                <a:xfrm>
                  <a:off x="7491083" y="5090406"/>
                  <a:ext cx="762801" cy="1585686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xmlns="" id="{3CDA7F68-3EFA-4464-86B0-6EEF690AD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002" t="37365" r="58826" b="40434"/>
                <a:stretch/>
              </p:blipFill>
              <p:spPr>
                <a:xfrm>
                  <a:off x="6835995" y="5085326"/>
                  <a:ext cx="671204" cy="1620514"/>
                </a:xfrm>
                <a:prstGeom prst="rect">
                  <a:avLst/>
                </a:prstGeom>
              </p:spPr>
            </p:pic>
          </p:grpSp>
          <p:sp>
            <p:nvSpPr>
              <p:cNvPr id="51" name="액자 50">
                <a:extLst>
                  <a:ext uri="{FF2B5EF4-FFF2-40B4-BE49-F238E27FC236}">
                    <a16:creationId xmlns:a16="http://schemas.microsoft.com/office/drawing/2014/main" xmlns="" id="{008F1381-516F-477C-A6FE-D86BABDFBC52}"/>
                  </a:ext>
                </a:extLst>
              </p:cNvPr>
              <p:cNvSpPr/>
              <p:nvPr/>
            </p:nvSpPr>
            <p:spPr>
              <a:xfrm>
                <a:off x="6817961" y="5049192"/>
                <a:ext cx="1472448" cy="1656648"/>
              </a:xfrm>
              <a:prstGeom prst="frame">
                <a:avLst>
                  <a:gd name="adj1" fmla="val 2162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pic>
          <p:nvPicPr>
            <p:cNvPr id="80" name="Picture 6">
              <a:extLst>
                <a:ext uri="{FF2B5EF4-FFF2-40B4-BE49-F238E27FC236}">
                  <a16:creationId xmlns:a16="http://schemas.microsoft.com/office/drawing/2014/main" xmlns="" id="{33504F78-C5E8-493D-96DF-70FB2B038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803499" y="5515342"/>
              <a:ext cx="524079" cy="72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34225F47-5F7E-4BB4-BE36-8354744CE72E}"/>
                </a:ext>
              </a:extLst>
            </p:cNvPr>
            <p:cNvSpPr/>
            <p:nvPr/>
          </p:nvSpPr>
          <p:spPr>
            <a:xfrm>
              <a:off x="9520364" y="5185729"/>
              <a:ext cx="2484000" cy="13835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버스 </a:t>
              </a:r>
              <a:r>
                <a:rPr lang="ko-KR" altLang="en-US" sz="15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승하차</a:t>
              </a:r>
              <a:endParaRPr lang="en-US" altLang="ko-KR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버스정류장 별 </a:t>
              </a:r>
              <a:r>
                <a:rPr lang="ko-KR" altLang="en-US" sz="14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승하차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합계</a:t>
              </a:r>
              <a:endPara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혼잡 빈도강도</a:t>
              </a:r>
              <a:endParaRPr lang="en-US" altLang="ko-KR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정류장 기준 반경 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500m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이내</a:t>
              </a:r>
              <a:endPara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평일 혼잡빈도 강도 합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963610" y="3376973"/>
            <a:ext cx="4960069" cy="1569457"/>
            <a:chOff x="7044295" y="3376973"/>
            <a:chExt cx="4960069" cy="1569457"/>
          </a:xfrm>
        </p:grpSpPr>
        <p:pic>
          <p:nvPicPr>
            <p:cNvPr id="81" name="Picture 6">
              <a:extLst>
                <a:ext uri="{FF2B5EF4-FFF2-40B4-BE49-F238E27FC236}">
                  <a16:creationId xmlns:a16="http://schemas.microsoft.com/office/drawing/2014/main" xmlns="" id="{E7A3F4BD-AF7B-4895-85DD-59F6699F4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789779" y="3780564"/>
              <a:ext cx="551519" cy="76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4FD26EF3-DE30-489E-8A1D-D4D1A55F826D}"/>
                </a:ext>
              </a:extLst>
            </p:cNvPr>
            <p:cNvSpPr/>
            <p:nvPr/>
          </p:nvSpPr>
          <p:spPr>
            <a:xfrm>
              <a:off x="9520364" y="3470501"/>
              <a:ext cx="2484000" cy="1382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평일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주말 유동인구</a:t>
              </a:r>
              <a:endPara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유동인구 데이터</a:t>
              </a:r>
              <a:endPara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50m X 50m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격자 내에</a:t>
              </a:r>
              <a:endPara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해당하는 버스정류소는 </a:t>
              </a:r>
              <a:endPara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해당 격자의 유동인구 값을 가짐</a:t>
              </a:r>
              <a:endPara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044295" y="3376973"/>
              <a:ext cx="1566419" cy="1569457"/>
              <a:chOff x="6723990" y="3376973"/>
              <a:chExt cx="1566419" cy="156945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6762869" y="3386696"/>
                <a:ext cx="1512542" cy="1559734"/>
                <a:chOff x="6762869" y="3386696"/>
                <a:chExt cx="1512542" cy="1559734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xmlns="" id="{FDDAB26A-A557-453B-8501-1FFFECCD26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6713" t="37365" r="47295" b="40434"/>
                <a:stretch/>
              </p:blipFill>
              <p:spPr>
                <a:xfrm>
                  <a:off x="6762869" y="3392939"/>
                  <a:ext cx="767909" cy="1553491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xmlns="" id="{75ED24CA-AB08-412E-A8B5-7F8EDFBF4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166" t="37365" r="52799" b="40434"/>
                <a:stretch/>
              </p:blipFill>
              <p:spPr>
                <a:xfrm>
                  <a:off x="7507502" y="3386696"/>
                  <a:ext cx="767909" cy="1545985"/>
                </a:xfrm>
                <a:prstGeom prst="rect">
                  <a:avLst/>
                </a:prstGeom>
              </p:spPr>
            </p:pic>
          </p:grpSp>
          <p:sp>
            <p:nvSpPr>
              <p:cNvPr id="89" name="액자 88">
                <a:extLst>
                  <a:ext uri="{FF2B5EF4-FFF2-40B4-BE49-F238E27FC236}">
                    <a16:creationId xmlns:a16="http://schemas.microsoft.com/office/drawing/2014/main" xmlns="" id="{CF47B2EC-1CE8-4040-B126-9D56BAAE03AA}"/>
                  </a:ext>
                </a:extLst>
              </p:cNvPr>
              <p:cNvSpPr/>
              <p:nvPr/>
            </p:nvSpPr>
            <p:spPr>
              <a:xfrm>
                <a:off x="6723990" y="3376973"/>
                <a:ext cx="1566419" cy="1564674"/>
              </a:xfrm>
              <a:prstGeom prst="frame">
                <a:avLst>
                  <a:gd name="adj1" fmla="val 2162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6386987" y="1034830"/>
            <a:ext cx="0" cy="5744511"/>
          </a:xfrm>
          <a:prstGeom prst="line">
            <a:avLst/>
          </a:prstGeom>
          <a:ln w="57150" cap="flat">
            <a:solidFill>
              <a:schemeClr val="bg1">
                <a:alpha val="94000"/>
              </a:schemeClr>
            </a:solidFill>
            <a:headEnd w="sm" len="sm"/>
            <a:tailEnd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314616" y="1205547"/>
            <a:ext cx="4607064" cy="430887"/>
            <a:chOff x="314616" y="1205547"/>
            <a:chExt cx="4607064" cy="43088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E32208EE-A3DC-405F-B4BB-A6D396929F61}"/>
                </a:ext>
              </a:extLst>
            </p:cNvPr>
            <p:cNvSpPr/>
            <p:nvPr/>
          </p:nvSpPr>
          <p:spPr>
            <a:xfrm>
              <a:off x="1406469" y="1205547"/>
              <a:ext cx="3515211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미세먼지 </a:t>
              </a:r>
              <a:r>
                <a:rPr lang="ko-KR" altLang="en-US" sz="2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측정효과 </a:t>
              </a:r>
              <a:endPara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사각형: 둥근 모서리 13">
              <a:extLst>
                <a:ext uri="{FF2B5EF4-FFF2-40B4-BE49-F238E27FC236}">
                  <a16:creationId xmlns:a16="http://schemas.microsoft.com/office/drawing/2014/main" xmlns="" id="{6F268D2D-888D-424D-BED2-DDF681A76020}"/>
                </a:ext>
              </a:extLst>
            </p:cNvPr>
            <p:cNvSpPr/>
            <p:nvPr/>
          </p:nvSpPr>
          <p:spPr>
            <a:xfrm>
              <a:off x="314616" y="1206906"/>
              <a:ext cx="1074913" cy="428169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</a:t>
              </a:r>
              <a:r>
                <a:rPr lang="en-US" altLang="ko-KR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 </a:t>
              </a:r>
              <a:endPara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09440" y="1757509"/>
            <a:ext cx="3646924" cy="369332"/>
            <a:chOff x="601368" y="1207883"/>
            <a:chExt cx="3646924" cy="369332"/>
          </a:xfrm>
        </p:grpSpPr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2940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Modeling </a:t>
              </a:r>
              <a:r>
                <a:rPr lang="ko-KR" altLang="en-US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방법 및 </a:t>
              </a:r>
              <a:r>
                <a:rPr lang="en-US" altLang="ko-KR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Feature</a:t>
              </a:r>
              <a:r>
                <a:rPr lang="ko-KR" altLang="en-US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선정 </a:t>
              </a:r>
              <a:endParaRPr lang="en-US" altLang="ko-KR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7684" y="2256977"/>
            <a:ext cx="5780704" cy="879456"/>
            <a:chOff x="509440" y="2221117"/>
            <a:chExt cx="5780704" cy="879456"/>
          </a:xfrm>
        </p:grpSpPr>
        <p:sp>
          <p:nvSpPr>
            <p:cNvPr id="47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509440" y="2221117"/>
              <a:ext cx="5780704" cy="879456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atinLnBrk="0">
                <a:defRPr/>
              </a:pP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스마트 버스 정류장의 목적 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 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1500" dirty="0">
                  <a:solidFill>
                    <a:srgbClr val="0033C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등 대기오염 물질  수집 및 정보제공</a:t>
              </a:r>
              <a:endParaRPr lang="en-US" altLang="ko-KR" sz="1500" dirty="0">
                <a:solidFill>
                  <a:srgbClr val="0033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endPara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ko-KR" altLang="en-US" sz="1700" kern="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유동 인구</a:t>
              </a:r>
              <a:r>
                <a:rPr lang="en-US" altLang="ko-KR" sz="1700" kern="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700" kern="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거주인구</a:t>
              </a:r>
              <a:r>
                <a:rPr lang="ko-KR" altLang="en-US" sz="17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많은 곳에 설치했을 때  정보 제공 효과 </a:t>
              </a:r>
              <a:r>
                <a:rPr lang="en-US" altLang="ko-KR" sz="1700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Up</a:t>
              </a:r>
              <a:endParaRPr lang="ko-KR" altLang="en-US" sz="17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1" name="그래픽 10" descr="위쪽 화살표 단색으로 채워진">
              <a:extLst>
                <a:ext uri="{FF2B5EF4-FFF2-40B4-BE49-F238E27FC236}">
                  <a16:creationId xmlns:a16="http://schemas.microsoft.com/office/drawing/2014/main" xmlns="" id="{D87F717B-9E5E-44A5-9EEA-2766112B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903348" y="2696082"/>
              <a:ext cx="364776" cy="333023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6687972" y="1154533"/>
            <a:ext cx="3935204" cy="369332"/>
            <a:chOff x="601368" y="1207883"/>
            <a:chExt cx="3935204" cy="369332"/>
          </a:xfrm>
        </p:grpSpPr>
        <p:pic>
          <p:nvPicPr>
            <p:cNvPr id="57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582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유동인구 관련 </a:t>
              </a:r>
              <a:r>
                <a:rPr lang="en-US" altLang="ko-KR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Feature  </a:t>
              </a:r>
              <a:r>
                <a:rPr lang="en-US" altLang="ko-KR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(5</a:t>
              </a:r>
              <a:r>
                <a:rPr lang="ko-KR" altLang="en-US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정류소 예시</a:t>
              </a:r>
              <a:r>
                <a:rPr lang="en-US" altLang="ko-KR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</p:txBody>
        </p:sp>
      </p:grpSp>
      <p:sp>
        <p:nvSpPr>
          <p:cNvPr id="59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6294" y="2228286"/>
            <a:ext cx="3390878" cy="2482515"/>
            <a:chOff x="672154" y="2219321"/>
            <a:chExt cx="3390878" cy="248251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08447B9C-213B-448B-A11B-E0F8AAA69481}"/>
                </a:ext>
              </a:extLst>
            </p:cNvPr>
            <p:cNvSpPr/>
            <p:nvPr/>
          </p:nvSpPr>
          <p:spPr>
            <a:xfrm>
              <a:off x="1007470" y="4394059"/>
              <a:ext cx="27202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</a:t>
              </a:r>
              <a:r>
                <a:rPr lang="en-US" altLang="ko-KR" sz="1400" kern="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k=5</a:t>
              </a:r>
              <a:r>
                <a:rPr lang="ko-KR" altLang="en-US" sz="14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 때</a:t>
              </a:r>
              <a:r>
                <a:rPr lang="en-US" altLang="ko-KR" sz="14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T-SNE </a:t>
              </a:r>
              <a:r>
                <a:rPr lang="ko-KR" altLang="en-US" sz="14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시각화 결과</a:t>
              </a:r>
              <a:r>
                <a:rPr lang="en-US" altLang="ko-KR" sz="14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7BAD22CA-93F6-4DB6-991F-8EBC28DF0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154" y="2219321"/>
              <a:ext cx="3390878" cy="223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9D3DCC7-B7C9-4D75-83C1-76A531BE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46" y="1781834"/>
            <a:ext cx="6551857" cy="1696781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4375572" y="1020794"/>
            <a:ext cx="0" cy="5744511"/>
          </a:xfrm>
          <a:prstGeom prst="line">
            <a:avLst/>
          </a:prstGeom>
          <a:ln w="57150" cap="flat">
            <a:solidFill>
              <a:schemeClr val="bg1">
                <a:alpha val="94000"/>
              </a:schemeClr>
            </a:solidFill>
            <a:headEnd w="sm" len="sm"/>
            <a:tailEnd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314616" y="1205547"/>
            <a:ext cx="3841748" cy="430887"/>
            <a:chOff x="314616" y="1205547"/>
            <a:chExt cx="3841748" cy="43088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E32208EE-A3DC-405F-B4BB-A6D396929F61}"/>
                </a:ext>
              </a:extLst>
            </p:cNvPr>
            <p:cNvSpPr/>
            <p:nvPr/>
          </p:nvSpPr>
          <p:spPr>
            <a:xfrm>
              <a:off x="1406469" y="1205547"/>
              <a:ext cx="2749895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미세먼지 </a:t>
              </a:r>
              <a:r>
                <a:rPr lang="ko-KR" altLang="en-US" sz="2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측정효과 </a:t>
              </a:r>
              <a:endPara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사각형: 둥근 모서리 13">
              <a:extLst>
                <a:ext uri="{FF2B5EF4-FFF2-40B4-BE49-F238E27FC236}">
                  <a16:creationId xmlns:a16="http://schemas.microsoft.com/office/drawing/2014/main" xmlns="" id="{6F268D2D-888D-424D-BED2-DDF681A76020}"/>
                </a:ext>
              </a:extLst>
            </p:cNvPr>
            <p:cNvSpPr/>
            <p:nvPr/>
          </p:nvSpPr>
          <p:spPr>
            <a:xfrm>
              <a:off x="314616" y="1206906"/>
              <a:ext cx="1074913" cy="428169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</a:t>
              </a:r>
              <a:r>
                <a:rPr lang="en-US" altLang="ko-KR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 </a:t>
              </a:r>
              <a:endPara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09440" y="1757509"/>
            <a:ext cx="3646924" cy="369332"/>
            <a:chOff x="601368" y="1207883"/>
            <a:chExt cx="3646924" cy="369332"/>
          </a:xfrm>
        </p:grpSpPr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2940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K-means </a:t>
              </a:r>
              <a:r>
                <a:rPr lang="ko-KR" altLang="en-US" kern="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클러스터링</a:t>
              </a:r>
              <a:r>
                <a:rPr lang="ko-KR" altLang="en-US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결과 </a:t>
              </a:r>
              <a:endPara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60428" y="4835454"/>
            <a:ext cx="2942611" cy="1770353"/>
            <a:chOff x="770965" y="4683052"/>
            <a:chExt cx="2942611" cy="1770353"/>
          </a:xfrm>
        </p:grpSpPr>
        <p:sp>
          <p:nvSpPr>
            <p:cNvPr id="78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770965" y="4856249"/>
              <a:ext cx="2942611" cy="1597156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just" latinLnBrk="0">
                <a:defRPr/>
              </a:pPr>
              <a:endPara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00031005-A11F-4CCA-88A6-B8D68CDC9C4A}"/>
                </a:ext>
              </a:extLst>
            </p:cNvPr>
            <p:cNvSpPr/>
            <p:nvPr/>
          </p:nvSpPr>
          <p:spPr>
            <a:xfrm>
              <a:off x="1145573" y="4683052"/>
              <a:ext cx="2180524" cy="3567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군집별</a:t>
              </a:r>
              <a:r>
                <a:rPr lang="ko-KR" altLang="en-US" sz="16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정류소 개수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6EC99FBC-A976-4286-9C05-379071CD0770}"/>
                </a:ext>
              </a:extLst>
            </p:cNvPr>
            <p:cNvSpPr/>
            <p:nvPr/>
          </p:nvSpPr>
          <p:spPr>
            <a:xfrm>
              <a:off x="1310613" y="5130256"/>
              <a:ext cx="1850445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500" b="1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1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  360 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4 :   314 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2 :   206 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0 :     </a:t>
              </a:r>
              <a:r>
                <a:rPr lang="en-US" altLang="ko-KR" sz="1500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 </a:t>
              </a:r>
              <a:r>
                <a:rPr lang="ko-KR" altLang="en-US" sz="1500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3 :       6  </a:t>
              </a:r>
              <a:r>
                <a:rPr lang="ko-KR" altLang="en-US" sz="1500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407234" y="3755895"/>
            <a:ext cx="655040" cy="2812638"/>
            <a:chOff x="4848793" y="1121255"/>
            <a:chExt cx="655040" cy="2812638"/>
          </a:xfrm>
        </p:grpSpPr>
        <p:grpSp>
          <p:nvGrpSpPr>
            <p:cNvPr id="88" name="그룹 87"/>
            <p:cNvGrpSpPr/>
            <p:nvPr/>
          </p:nvGrpSpPr>
          <p:grpSpPr>
            <a:xfrm>
              <a:off x="4848793" y="1121255"/>
              <a:ext cx="655040" cy="2812638"/>
              <a:chOff x="4848793" y="1121255"/>
              <a:chExt cx="655040" cy="2812638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xmlns="" id="{D3723236-1F87-4543-BE6F-8E1858BE596C}"/>
                  </a:ext>
                </a:extLst>
              </p:cNvPr>
              <p:cNvSpPr/>
              <p:nvPr/>
            </p:nvSpPr>
            <p:spPr>
              <a:xfrm rot="16200000">
                <a:off x="4711513" y="2323321"/>
                <a:ext cx="92959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1400" b="1" kern="0" dirty="0" smtClean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유동인구</a:t>
                </a:r>
                <a:endParaRPr lang="en-US" altLang="ko-KR" sz="1400" b="1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92" name="그래픽 22" descr="위쪽 화살표 윤곽선">
                <a:extLst>
                  <a:ext uri="{FF2B5EF4-FFF2-40B4-BE49-F238E27FC236}">
                    <a16:creationId xmlns:a16="http://schemas.microsoft.com/office/drawing/2014/main" xmlns="" id="{BF258122-D14F-462B-959F-49003BAD4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883925" y="1121255"/>
                <a:ext cx="584775" cy="1033718"/>
              </a:xfrm>
              <a:prstGeom prst="rect">
                <a:avLst/>
              </a:prstGeom>
            </p:spPr>
          </p:pic>
          <p:pic>
            <p:nvPicPr>
              <p:cNvPr id="93" name="그래픽 23" descr="위쪽 화살표 윤곽선">
                <a:extLst>
                  <a:ext uri="{FF2B5EF4-FFF2-40B4-BE49-F238E27FC236}">
                    <a16:creationId xmlns:a16="http://schemas.microsoft.com/office/drawing/2014/main" xmlns="" id="{4402632B-FCA8-4D88-8187-BAB743182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4848793" y="2775967"/>
                <a:ext cx="655040" cy="1157926"/>
              </a:xfrm>
              <a:prstGeom prst="rect">
                <a:avLst/>
              </a:prstGeom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4904C2F2-7CEE-4541-AB12-5B53B4422F11}"/>
                </a:ext>
              </a:extLst>
            </p:cNvPr>
            <p:cNvSpPr/>
            <p:nvPr/>
          </p:nvSpPr>
          <p:spPr>
            <a:xfrm rot="16200000">
              <a:off x="4737768" y="1579863"/>
              <a:ext cx="6034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HIGH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C7C918A1-D44B-42A6-AC91-20A97DDB5CD7}"/>
                </a:ext>
              </a:extLst>
            </p:cNvPr>
            <p:cNvSpPr/>
            <p:nvPr/>
          </p:nvSpPr>
          <p:spPr>
            <a:xfrm rot="16200000">
              <a:off x="4748550" y="3134208"/>
              <a:ext cx="5819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LOW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944007" y="3624975"/>
            <a:ext cx="7050265" cy="536428"/>
            <a:chOff x="4920035" y="3517398"/>
            <a:chExt cx="7050265" cy="536428"/>
          </a:xfrm>
        </p:grpSpPr>
        <p:sp>
          <p:nvSpPr>
            <p:cNvPr id="112" name="직사각형 111"/>
            <p:cNvSpPr/>
            <p:nvPr/>
          </p:nvSpPr>
          <p:spPr>
            <a:xfrm>
              <a:off x="4920035" y="3517398"/>
              <a:ext cx="7050265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920035" y="3546092"/>
              <a:ext cx="7050265" cy="479040"/>
              <a:chOff x="4920036" y="3581636"/>
              <a:chExt cx="7050265" cy="47904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DB646A30-2894-402B-91FD-696ED5FA01B0}"/>
                  </a:ext>
                </a:extLst>
              </p:cNvPr>
              <p:cNvSpPr/>
              <p:nvPr/>
            </p:nvSpPr>
            <p:spPr>
              <a:xfrm>
                <a:off x="4920036" y="3641156"/>
                <a:ext cx="1404000" cy="36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Cluster 3</a:t>
                </a:r>
                <a:endPara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xmlns="" id="{5A40E96D-AD0A-4496-8055-E3D6803E1578}"/>
                  </a:ext>
                </a:extLst>
              </p:cNvPr>
              <p:cNvSpPr/>
              <p:nvPr/>
            </p:nvSpPr>
            <p:spPr>
              <a:xfrm>
                <a:off x="6319165" y="3581756"/>
                <a:ext cx="4446000" cy="478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교통량, 유동인구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버스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승하차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모두 </a:t>
                </a:r>
                <a:r>
                  <a:rPr lang="en-US" altLang="ko-KR" sz="1400" b="1" dirty="0" smtClean="0">
                    <a:solidFill>
                      <a:srgbClr val="0033CC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HIGH</a:t>
                </a:r>
                <a:endParaRPr lang="en-US" altLang="ko-KR" sz="1400" b="1" dirty="0">
                  <a:solidFill>
                    <a:srgbClr val="0033CC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atinLnBrk="0">
                  <a:defRPr/>
                </a:pP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ex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수원역 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버스환승센터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endParaRPr lang="en-US" altLang="ko-KR" sz="110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xmlns="" id="{8E9EDE81-6243-4585-8679-9E2D21D6A914}"/>
                  </a:ext>
                </a:extLst>
              </p:cNvPr>
              <p:cNvSpPr/>
              <p:nvPr/>
            </p:nvSpPr>
            <p:spPr>
              <a:xfrm>
                <a:off x="11250301" y="3641156"/>
                <a:ext cx="720000" cy="36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10</a:t>
                </a:r>
                <a:r>
                  <a:rPr lang="ko-KR" altLang="en-US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104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671345" y="3551156"/>
                <a:ext cx="47904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7" name="그룹 16"/>
          <p:cNvGrpSpPr/>
          <p:nvPr/>
        </p:nvGrpSpPr>
        <p:grpSpPr>
          <a:xfrm>
            <a:off x="4944007" y="4254664"/>
            <a:ext cx="7050265" cy="536428"/>
            <a:chOff x="4908145" y="4150023"/>
            <a:chExt cx="7050265" cy="536428"/>
          </a:xfrm>
        </p:grpSpPr>
        <p:sp>
          <p:nvSpPr>
            <p:cNvPr id="111" name="직사각형 110"/>
            <p:cNvSpPr/>
            <p:nvPr/>
          </p:nvSpPr>
          <p:spPr>
            <a:xfrm>
              <a:off x="4908145" y="4150023"/>
              <a:ext cx="7050265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908145" y="4156627"/>
              <a:ext cx="7050265" cy="523220"/>
              <a:chOff x="4920036" y="4166631"/>
              <a:chExt cx="7050265" cy="52322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3D57A0CF-DEDC-4068-BA25-59D7A23D4E4F}"/>
                  </a:ext>
                </a:extLst>
              </p:cNvPr>
              <p:cNvSpPr/>
              <p:nvPr/>
            </p:nvSpPr>
            <p:spPr>
              <a:xfrm>
                <a:off x="4920036" y="4248241"/>
                <a:ext cx="1404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Cluster 0</a:t>
                </a:r>
                <a:endPara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31BFE012-8E27-45A4-BC97-00C454506258}"/>
                  </a:ext>
                </a:extLst>
              </p:cNvPr>
              <p:cNvSpPr/>
              <p:nvPr/>
            </p:nvSpPr>
            <p:spPr>
              <a:xfrm>
                <a:off x="6319165" y="4166631"/>
                <a:ext cx="4446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유동인구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버스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승하차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400" b="1" dirty="0" smtClean="0">
                    <a:solidFill>
                      <a:srgbClr val="0033CC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HIGH</a:t>
                </a:r>
                <a:r>
                  <a:rPr lang="ko-KR" altLang="en-US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교통량 </a:t>
                </a:r>
                <a:r>
                  <a:rPr lang="en-US" altLang="ko-KR" sz="1400" b="1" dirty="0" smtClean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LOW</a:t>
                </a:r>
                <a:endParaRPr lang="en-US" altLang="ko-KR" sz="1400" b="1" dirty="0">
                  <a:solidFill>
                    <a:srgbClr val="C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atinLnBrk="0">
                  <a:defRPr/>
                </a:pPr>
                <a:r>
                  <a:rPr lang="ko-KR" altLang="en-US" sz="14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ex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아주대병원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광교더샵주상복합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endParaRPr lang="en-US" altLang="ko-KR" sz="14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xmlns="" id="{30C04CEC-F336-465C-9615-32461597103A}"/>
                  </a:ext>
                </a:extLst>
              </p:cNvPr>
              <p:cNvSpPr/>
              <p:nvPr/>
            </p:nvSpPr>
            <p:spPr>
              <a:xfrm>
                <a:off x="11250301" y="4248241"/>
                <a:ext cx="720000" cy="36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</a:t>
                </a:r>
                <a:r>
                  <a:rPr lang="ko-KR" altLang="en-US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105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671345" y="4158241"/>
                <a:ext cx="47904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4944007" y="4884353"/>
            <a:ext cx="7050265" cy="536428"/>
            <a:chOff x="4908145" y="4775813"/>
            <a:chExt cx="7050265" cy="536428"/>
          </a:xfrm>
        </p:grpSpPr>
        <p:sp>
          <p:nvSpPr>
            <p:cNvPr id="110" name="직사각형 109"/>
            <p:cNvSpPr/>
            <p:nvPr/>
          </p:nvSpPr>
          <p:spPr>
            <a:xfrm>
              <a:off x="4908145" y="4775813"/>
              <a:ext cx="7050265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908145" y="4782417"/>
              <a:ext cx="7050265" cy="523220"/>
              <a:chOff x="4920036" y="4789416"/>
              <a:chExt cx="7050265" cy="52322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BE04CFC8-98B4-48A6-9717-6346073F7EE2}"/>
                  </a:ext>
                </a:extLst>
              </p:cNvPr>
              <p:cNvSpPr/>
              <p:nvPr/>
            </p:nvSpPr>
            <p:spPr>
              <a:xfrm>
                <a:off x="4920036" y="4871026"/>
                <a:ext cx="1404000" cy="36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Cluster 2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97C9C6A7-08F2-4885-B85B-863F80F9E2BC}"/>
                  </a:ext>
                </a:extLst>
              </p:cNvPr>
              <p:cNvSpPr/>
              <p:nvPr/>
            </p:nvSpPr>
            <p:spPr>
              <a:xfrm>
                <a:off x="6319165" y="4789416"/>
                <a:ext cx="4446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교통량 </a:t>
                </a:r>
                <a:r>
                  <a:rPr lang="en-US" altLang="ko-KR" sz="1400" b="1" dirty="0" smtClean="0">
                    <a:solidFill>
                      <a:srgbClr val="0033CC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HIGH</a:t>
                </a:r>
                <a:r>
                  <a:rPr lang="en-US" altLang="ko-KR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버스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승하차와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유동인구 </a:t>
                </a:r>
                <a:r>
                  <a:rPr lang="en-US" altLang="ko-KR" sz="1400" b="1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LOW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x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곡반중학교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남수원초등학교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endParaRPr lang="en-US" altLang="ko-KR" sz="14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xmlns="" id="{3CF4F908-E158-49ED-BA8C-B02ED85DBD62}"/>
                  </a:ext>
                </a:extLst>
              </p:cNvPr>
              <p:cNvSpPr/>
              <p:nvPr/>
            </p:nvSpPr>
            <p:spPr>
              <a:xfrm>
                <a:off x="11250301" y="4871026"/>
                <a:ext cx="720000" cy="36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6</a:t>
                </a:r>
                <a:r>
                  <a:rPr lang="ko-KR" altLang="en-US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106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671345" y="4781027"/>
                <a:ext cx="47904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9"/>
          <p:cNvGrpSpPr/>
          <p:nvPr/>
        </p:nvGrpSpPr>
        <p:grpSpPr>
          <a:xfrm>
            <a:off x="4944007" y="5514042"/>
            <a:ext cx="7050265" cy="536428"/>
            <a:chOff x="4920035" y="5446196"/>
            <a:chExt cx="7050265" cy="536428"/>
          </a:xfrm>
        </p:grpSpPr>
        <p:sp>
          <p:nvSpPr>
            <p:cNvPr id="103" name="직사각형 102"/>
            <p:cNvSpPr/>
            <p:nvPr/>
          </p:nvSpPr>
          <p:spPr>
            <a:xfrm>
              <a:off x="4920035" y="5446196"/>
              <a:ext cx="7050265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920035" y="5474890"/>
              <a:ext cx="7050265" cy="479040"/>
              <a:chOff x="4920036" y="5440361"/>
              <a:chExt cx="7050265" cy="47904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DB231C75-FEEC-4B58-9130-52A708497517}"/>
                  </a:ext>
                </a:extLst>
              </p:cNvPr>
              <p:cNvSpPr/>
              <p:nvPr/>
            </p:nvSpPr>
            <p:spPr>
              <a:xfrm>
                <a:off x="4920036" y="5499881"/>
                <a:ext cx="1404000" cy="36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Cluster 1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1EA34525-9729-4771-92F9-A753DD0D88A6}"/>
                  </a:ext>
                </a:extLst>
              </p:cNvPr>
              <p:cNvSpPr/>
              <p:nvPr/>
            </p:nvSpPr>
            <p:spPr>
              <a:xfrm>
                <a:off x="6316078" y="5440481"/>
                <a:ext cx="4446000" cy="478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평일 혼잡빈도강도 </a:t>
                </a:r>
                <a:r>
                  <a:rPr lang="en-US" altLang="ko-KR" sz="1400" b="1" dirty="0" smtClean="0">
                    <a:solidFill>
                      <a:srgbClr val="0033CC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HIGH</a:t>
                </a:r>
                <a:r>
                  <a:rPr lang="en-US" altLang="ko-KR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교통량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버스승하차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유동인구 </a:t>
                </a:r>
                <a:r>
                  <a:rPr lang="en-US" altLang="ko-KR" sz="1400" b="1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LOW</a:t>
                </a:r>
                <a:r>
                  <a:rPr lang="ko-KR" altLang="en-US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      </a:t>
                </a:r>
                <a:endParaRPr lang="en-US" altLang="ko-KR" sz="140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x)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농수산물시장 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화서오거리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endParaRPr lang="en-US" altLang="ko-KR" sz="14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xmlns="" id="{C9D3E914-463E-4023-B288-2541D71B23D3}"/>
                  </a:ext>
                </a:extLst>
              </p:cNvPr>
              <p:cNvSpPr/>
              <p:nvPr/>
            </p:nvSpPr>
            <p:spPr>
              <a:xfrm>
                <a:off x="11250301" y="5499881"/>
                <a:ext cx="720000" cy="36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4</a:t>
                </a:r>
                <a:r>
                  <a:rPr lang="ko-KR" altLang="en-US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107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671345" y="5409881"/>
                <a:ext cx="47904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" name="그룹 12"/>
          <p:cNvGrpSpPr/>
          <p:nvPr/>
        </p:nvGrpSpPr>
        <p:grpSpPr>
          <a:xfrm>
            <a:off x="4944007" y="6143731"/>
            <a:ext cx="7050265" cy="536428"/>
            <a:chOff x="4914091" y="6036154"/>
            <a:chExt cx="7050265" cy="536428"/>
          </a:xfrm>
        </p:grpSpPr>
        <p:sp>
          <p:nvSpPr>
            <p:cNvPr id="109" name="직사각형 108"/>
            <p:cNvSpPr/>
            <p:nvPr/>
          </p:nvSpPr>
          <p:spPr>
            <a:xfrm>
              <a:off x="4914091" y="6036154"/>
              <a:ext cx="7050265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914091" y="6064848"/>
              <a:ext cx="7050265" cy="479040"/>
              <a:chOff x="4920036" y="6073610"/>
              <a:chExt cx="7050265" cy="47904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11BF38DC-58A6-40EC-8EAA-1B3111F1C65C}"/>
                  </a:ext>
                </a:extLst>
              </p:cNvPr>
              <p:cNvSpPr/>
              <p:nvPr/>
            </p:nvSpPr>
            <p:spPr>
              <a:xfrm>
                <a:off x="4920036" y="6133129"/>
                <a:ext cx="1404000" cy="360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Cluster 4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1931A340-95E4-48FE-93F7-252F8A6893C4}"/>
                  </a:ext>
                </a:extLst>
              </p:cNvPr>
              <p:cNvSpPr/>
              <p:nvPr/>
            </p:nvSpPr>
            <p:spPr>
              <a:xfrm>
                <a:off x="6319165" y="6073729"/>
                <a:ext cx="4446000" cy="478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교통량,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버스승하차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유동인구 </a:t>
                </a:r>
                <a:r>
                  <a:rPr lang="ko-KR" altLang="en-US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모두 </a:t>
                </a:r>
                <a:r>
                  <a:rPr lang="en-US" altLang="ko-KR" sz="1400" b="1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LOW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ex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고등동사거리 </a:t>
                </a:r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 dirty="0" err="1">
                    <a:solidFill>
                      <a:schemeClr val="accent3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구운동하이마트</a:t>
                </a:r>
                <a:endParaRPr lang="en-US" altLang="ko-KR" sz="11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xmlns="" id="{F91B8258-1D34-4217-A84A-A37086F94DF4}"/>
                  </a:ext>
                </a:extLst>
              </p:cNvPr>
              <p:cNvSpPr/>
              <p:nvPr/>
            </p:nvSpPr>
            <p:spPr>
              <a:xfrm>
                <a:off x="11250301" y="6133129"/>
                <a:ext cx="720000" cy="36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</a:t>
                </a:r>
                <a:r>
                  <a:rPr lang="ko-KR" altLang="en-US" sz="20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108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671345" y="6043130"/>
                <a:ext cx="47904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" name="그룹 112"/>
          <p:cNvGrpSpPr/>
          <p:nvPr/>
        </p:nvGrpSpPr>
        <p:grpSpPr>
          <a:xfrm>
            <a:off x="4888641" y="1237978"/>
            <a:ext cx="3646924" cy="369332"/>
            <a:chOff x="601368" y="1207883"/>
            <a:chExt cx="3646924" cy="369332"/>
          </a:xfrm>
        </p:grpSpPr>
        <p:pic>
          <p:nvPicPr>
            <p:cNvPr id="114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2940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군집별</a:t>
              </a:r>
              <a:r>
                <a:rPr lang="ko-KR" altLang="en-US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점수 부여 </a:t>
              </a:r>
              <a:endPara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6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4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3882513" y="1020794"/>
            <a:ext cx="0" cy="5744511"/>
          </a:xfrm>
          <a:prstGeom prst="line">
            <a:avLst/>
          </a:prstGeom>
          <a:ln w="57150" cap="flat">
            <a:solidFill>
              <a:schemeClr val="bg1">
                <a:alpha val="94000"/>
              </a:schemeClr>
            </a:solidFill>
            <a:headEnd w="sm" len="sm"/>
            <a:tailEnd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43374" y="5488908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45660" y="2584144"/>
            <a:ext cx="2497756" cy="400110"/>
            <a:chOff x="903882" y="2817234"/>
            <a:chExt cx="2497756" cy="40011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DB646A30-2894-402B-91FD-696ED5FA01B0}"/>
                </a:ext>
              </a:extLst>
            </p:cNvPr>
            <p:cNvSpPr/>
            <p:nvPr/>
          </p:nvSpPr>
          <p:spPr>
            <a:xfrm>
              <a:off x="903882" y="2837289"/>
              <a:ext cx="1404000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3</a:t>
              </a:r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72" name="Picture 6">
              <a:extLst>
                <a:ext uri="{FF2B5EF4-FFF2-40B4-BE49-F238E27FC236}">
                  <a16:creationId xmlns:a16="http://schemas.microsoft.com/office/drawing/2014/main" xmlns="" id="{8471D5CD-0C2D-4F43-98BA-A6A131B8F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382329" y="2747290"/>
              <a:ext cx="3907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8E9EDE81-6243-4585-8679-9E2D21D6A914}"/>
                </a:ext>
              </a:extLst>
            </p:cNvPr>
            <p:cNvSpPr/>
            <p:nvPr/>
          </p:nvSpPr>
          <p:spPr>
            <a:xfrm>
              <a:off x="2573638" y="2817234"/>
              <a:ext cx="82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0">
                <a:defRPr/>
              </a:pPr>
              <a:r>
                <a:rPr lang="en-US" altLang="ko-KR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r>
                <a:rPr lang="ko-KR" altLang="en-US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점</a:t>
              </a:r>
              <a:endPara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5660" y="5196642"/>
            <a:ext cx="2497756" cy="400110"/>
            <a:chOff x="903882" y="5949689"/>
            <a:chExt cx="2497756" cy="40011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11BF38DC-58A6-40EC-8EAA-1B3111F1C65C}"/>
                </a:ext>
              </a:extLst>
            </p:cNvPr>
            <p:cNvSpPr/>
            <p:nvPr/>
          </p:nvSpPr>
          <p:spPr>
            <a:xfrm>
              <a:off x="903882" y="5969744"/>
              <a:ext cx="1404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4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76" name="Picture 6">
              <a:extLst>
                <a:ext uri="{FF2B5EF4-FFF2-40B4-BE49-F238E27FC236}">
                  <a16:creationId xmlns:a16="http://schemas.microsoft.com/office/drawing/2014/main" xmlns="" id="{CDD6CFFF-A6A6-45EB-B8C4-7A6B1A89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382330" y="5879744"/>
              <a:ext cx="390699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F91B8258-1D34-4217-A84A-A37086F94DF4}"/>
                </a:ext>
              </a:extLst>
            </p:cNvPr>
            <p:cNvSpPr/>
            <p:nvPr/>
          </p:nvSpPr>
          <p:spPr>
            <a:xfrm>
              <a:off x="2573638" y="5949689"/>
              <a:ext cx="82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0">
                <a:defRPr/>
              </a:pPr>
              <a:r>
                <a:rPr lang="en-US" altLang="ko-KR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점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45660" y="4543519"/>
            <a:ext cx="2497756" cy="400110"/>
            <a:chOff x="903882" y="5192192"/>
            <a:chExt cx="2497756" cy="40011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DB231C75-FEEC-4B58-9130-52A708497517}"/>
                </a:ext>
              </a:extLst>
            </p:cNvPr>
            <p:cNvSpPr/>
            <p:nvPr/>
          </p:nvSpPr>
          <p:spPr>
            <a:xfrm>
              <a:off x="903882" y="5212247"/>
              <a:ext cx="1404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1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73" name="Picture 6">
              <a:extLst>
                <a:ext uri="{FF2B5EF4-FFF2-40B4-BE49-F238E27FC236}">
                  <a16:creationId xmlns:a16="http://schemas.microsoft.com/office/drawing/2014/main" xmlns="" id="{58CAB4ED-7182-4EE0-81E1-BB2DFA3DD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382329" y="5122247"/>
              <a:ext cx="3907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C9D3E914-463E-4023-B288-2541D71B23D3}"/>
                </a:ext>
              </a:extLst>
            </p:cNvPr>
            <p:cNvSpPr/>
            <p:nvPr/>
          </p:nvSpPr>
          <p:spPr>
            <a:xfrm>
              <a:off x="2573638" y="5192192"/>
              <a:ext cx="82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0">
                <a:defRPr/>
              </a:pPr>
              <a:r>
                <a:rPr lang="en-US" altLang="ko-KR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r>
                <a:rPr lang="ko-KR" altLang="en-US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점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45660" y="3890394"/>
            <a:ext cx="2497756" cy="400110"/>
            <a:chOff x="903882" y="4411495"/>
            <a:chExt cx="2497756" cy="40011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BE04CFC8-98B4-48A6-9717-6346073F7EE2}"/>
                </a:ext>
              </a:extLst>
            </p:cNvPr>
            <p:cNvSpPr/>
            <p:nvPr/>
          </p:nvSpPr>
          <p:spPr>
            <a:xfrm>
              <a:off x="903882" y="4431550"/>
              <a:ext cx="1404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2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75" name="Picture 6">
              <a:extLst>
                <a:ext uri="{FF2B5EF4-FFF2-40B4-BE49-F238E27FC236}">
                  <a16:creationId xmlns:a16="http://schemas.microsoft.com/office/drawing/2014/main" xmlns="" id="{D81D12A7-0E61-4E98-B1C5-518057FB9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382330" y="4341550"/>
              <a:ext cx="390699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3CF4F908-E158-49ED-BA8C-B02ED85DBD62}"/>
                </a:ext>
              </a:extLst>
            </p:cNvPr>
            <p:cNvSpPr/>
            <p:nvPr/>
          </p:nvSpPr>
          <p:spPr>
            <a:xfrm>
              <a:off x="2573638" y="4411495"/>
              <a:ext cx="82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0">
                <a:defRPr/>
              </a:pPr>
              <a:r>
                <a:rPr lang="en-US" altLang="ko-KR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</a:t>
              </a:r>
              <a:r>
                <a:rPr lang="ko-KR" altLang="en-US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점</a:t>
              </a:r>
              <a:endPara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45660" y="3237269"/>
            <a:ext cx="2497756" cy="400110"/>
            <a:chOff x="903882" y="3626620"/>
            <a:chExt cx="2497756" cy="40011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3D57A0CF-DEDC-4068-BA25-59D7A23D4E4F}"/>
                </a:ext>
              </a:extLst>
            </p:cNvPr>
            <p:cNvSpPr/>
            <p:nvPr/>
          </p:nvSpPr>
          <p:spPr>
            <a:xfrm>
              <a:off x="903882" y="3646675"/>
              <a:ext cx="1404000" cy="36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0</a:t>
              </a:r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74" name="Picture 6">
              <a:extLst>
                <a:ext uri="{FF2B5EF4-FFF2-40B4-BE49-F238E27FC236}">
                  <a16:creationId xmlns:a16="http://schemas.microsoft.com/office/drawing/2014/main" xmlns="" id="{0D7A9765-BE47-4538-8575-1898C677B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382329" y="3556675"/>
              <a:ext cx="3907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1BC621C3-DB8D-4365-B507-941B2CDAC0F9}"/>
                </a:ext>
              </a:extLst>
            </p:cNvPr>
            <p:cNvSpPr/>
            <p:nvPr/>
          </p:nvSpPr>
          <p:spPr>
            <a:xfrm>
              <a:off x="2573638" y="3626620"/>
              <a:ext cx="82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0">
                <a:defRPr/>
              </a:pPr>
              <a:r>
                <a:rPr lang="en-US" altLang="ko-KR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r>
                <a:rPr lang="ko-KR" altLang="en-US" sz="20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점</a:t>
              </a:r>
              <a:endParaRPr lang="en-US" altLang="ko-KR" sz="20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1BB04E18-02E7-47E2-AAD1-64883505A300}"/>
              </a:ext>
            </a:extLst>
          </p:cNvPr>
          <p:cNvSpPr/>
          <p:nvPr/>
        </p:nvSpPr>
        <p:spPr>
          <a:xfrm>
            <a:off x="4385164" y="2403233"/>
            <a:ext cx="3260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                   </a:t>
            </a:r>
            <a:r>
              <a:rPr lang="ko-KR" altLang="en-US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해당하는 </a:t>
            </a:r>
            <a:r>
              <a:rPr lang="en-US" altLang="ko-KR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정류소</a:t>
            </a:r>
            <a:endParaRPr lang="en-US" altLang="ko-KR" sz="14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0BD69101-8616-4379-8052-6A2CE73B1131}"/>
              </a:ext>
            </a:extLst>
          </p:cNvPr>
          <p:cNvSpPr/>
          <p:nvPr/>
        </p:nvSpPr>
        <p:spPr>
          <a:xfrm>
            <a:off x="4876053" y="2437614"/>
            <a:ext cx="826175" cy="2390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 2          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04825" y="2810854"/>
            <a:ext cx="5527097" cy="1735530"/>
            <a:chOff x="4549650" y="3142557"/>
            <a:chExt cx="5527097" cy="173553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9D54494F-9542-40C3-8B86-335BF9C15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361" t="39785" r="68374" b="44850"/>
            <a:stretch/>
          </p:blipFill>
          <p:spPr>
            <a:xfrm>
              <a:off x="4585478" y="3504995"/>
              <a:ext cx="2695277" cy="127535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xmlns="" id="{8FA9968E-6EF4-4D5D-9710-99FA60A43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739" t="57516" r="63951" b="28164"/>
            <a:stretch/>
          </p:blipFill>
          <p:spPr>
            <a:xfrm>
              <a:off x="7340603" y="3570800"/>
              <a:ext cx="644712" cy="120495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xmlns="" id="{81C0804D-7052-4CB3-B700-9BCE9A2A4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5346" t="46186" r="61373" b="50488"/>
            <a:stretch/>
          </p:blipFill>
          <p:spPr>
            <a:xfrm>
              <a:off x="7976897" y="3425498"/>
              <a:ext cx="2099850" cy="295776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xmlns="" id="{2D9EB95E-C9C3-4A19-AACC-E90AD6A78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5917" t="70841" r="61373" b="25562"/>
            <a:stretch/>
          </p:blipFill>
          <p:spPr>
            <a:xfrm>
              <a:off x="8037989" y="3741339"/>
              <a:ext cx="1988733" cy="316563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xmlns="" id="{1F098A0B-1DB6-4B55-8186-D7B5EF52F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5917" t="70841" r="61373" b="25562"/>
            <a:stretch/>
          </p:blipFill>
          <p:spPr>
            <a:xfrm>
              <a:off x="8094101" y="4026263"/>
              <a:ext cx="1914536" cy="304753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xmlns="" id="{FE472B10-5524-47C6-B20F-96329A80A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5" t="63286" r="61373" b="32783"/>
            <a:stretch/>
          </p:blipFill>
          <p:spPr>
            <a:xfrm>
              <a:off x="8048474" y="4231145"/>
              <a:ext cx="1911225" cy="32037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xmlns="" id="{77995ED3-5456-468B-B67C-3F8C8C937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5" t="63286" r="61373" b="32783"/>
            <a:stretch/>
          </p:blipFill>
          <p:spPr>
            <a:xfrm>
              <a:off x="8055282" y="4461418"/>
              <a:ext cx="1911225" cy="320370"/>
            </a:xfrm>
            <a:prstGeom prst="rect">
              <a:avLst/>
            </a:prstGeom>
          </p:spPr>
        </p:pic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4FD8BD21-B8E2-479B-8317-370DE158E99A}"/>
                </a:ext>
              </a:extLst>
            </p:cNvPr>
            <p:cNvSpPr/>
            <p:nvPr/>
          </p:nvSpPr>
          <p:spPr>
            <a:xfrm>
              <a:off x="6249739" y="3167357"/>
              <a:ext cx="103101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정류소명</a:t>
              </a:r>
              <a:endParaRPr lang="en-US" altLang="ko-KR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DECAAA02-65C2-4E55-8987-F930F697495D}"/>
                </a:ext>
              </a:extLst>
            </p:cNvPr>
            <p:cNvSpPr/>
            <p:nvPr/>
          </p:nvSpPr>
          <p:spPr>
            <a:xfrm>
              <a:off x="7817166" y="3166263"/>
              <a:ext cx="1042713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kern="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동별</a:t>
              </a:r>
              <a:r>
                <a:rPr lang="en-US" altLang="ko-KR" sz="1300" kern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300" kern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인구</a:t>
              </a:r>
              <a:endParaRPr lang="en-US" altLang="ko-KR" sz="13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0C724FFB-2476-4257-B554-B368CC5CB5B8}"/>
                </a:ext>
              </a:extLst>
            </p:cNvPr>
            <p:cNvSpPr/>
            <p:nvPr/>
          </p:nvSpPr>
          <p:spPr>
            <a:xfrm>
              <a:off x="7070945" y="3158859"/>
              <a:ext cx="103101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행정동</a:t>
              </a:r>
              <a:endParaRPr lang="en-US" altLang="ko-KR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B06BDB1F-E774-487B-BB59-D1264E26B5F3}"/>
                </a:ext>
              </a:extLst>
            </p:cNvPr>
            <p:cNvSpPr/>
            <p:nvPr/>
          </p:nvSpPr>
          <p:spPr>
            <a:xfrm>
              <a:off x="8399805" y="3153658"/>
              <a:ext cx="103101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면적</a:t>
              </a:r>
              <a:endParaRPr lang="en-US" altLang="ko-KR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B765B917-293F-4AF8-A117-8B2CF88F7908}"/>
                </a:ext>
              </a:extLst>
            </p:cNvPr>
            <p:cNvSpPr/>
            <p:nvPr/>
          </p:nvSpPr>
          <p:spPr>
            <a:xfrm>
              <a:off x="8984009" y="3142557"/>
              <a:ext cx="1042713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kern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인구</a:t>
              </a:r>
              <a:r>
                <a:rPr lang="en-US" altLang="ko-KR" sz="1300" kern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300" kern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면적</a:t>
              </a:r>
              <a:endParaRPr lang="en-US" altLang="ko-KR" sz="13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액자 114">
              <a:extLst>
                <a:ext uri="{FF2B5EF4-FFF2-40B4-BE49-F238E27FC236}">
                  <a16:creationId xmlns:a16="http://schemas.microsoft.com/office/drawing/2014/main" xmlns="" id="{A244EB30-8844-44A9-A62A-B64E6AF9675F}"/>
                </a:ext>
              </a:extLst>
            </p:cNvPr>
            <p:cNvSpPr/>
            <p:nvPr/>
          </p:nvSpPr>
          <p:spPr>
            <a:xfrm>
              <a:off x="7253221" y="3166263"/>
              <a:ext cx="754719" cy="1694074"/>
            </a:xfrm>
            <a:prstGeom prst="frame">
              <a:avLst>
                <a:gd name="adj1" fmla="val 216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6" name="액자 115">
              <a:extLst>
                <a:ext uri="{FF2B5EF4-FFF2-40B4-BE49-F238E27FC236}">
                  <a16:creationId xmlns:a16="http://schemas.microsoft.com/office/drawing/2014/main" xmlns="" id="{3DE627F0-E7CF-4558-8ABB-8B5FF948BC94}"/>
                </a:ext>
              </a:extLst>
            </p:cNvPr>
            <p:cNvSpPr/>
            <p:nvPr/>
          </p:nvSpPr>
          <p:spPr>
            <a:xfrm>
              <a:off x="7992123" y="3159900"/>
              <a:ext cx="673783" cy="1718187"/>
            </a:xfrm>
            <a:prstGeom prst="frame">
              <a:avLst>
                <a:gd name="adj1" fmla="val 216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7" name="액자 116">
              <a:extLst>
                <a:ext uri="{FF2B5EF4-FFF2-40B4-BE49-F238E27FC236}">
                  <a16:creationId xmlns:a16="http://schemas.microsoft.com/office/drawing/2014/main" xmlns="" id="{D68EE8A6-DBFA-4E57-B77D-95CF57989925}"/>
                </a:ext>
              </a:extLst>
            </p:cNvPr>
            <p:cNvSpPr/>
            <p:nvPr/>
          </p:nvSpPr>
          <p:spPr>
            <a:xfrm>
              <a:off x="8677042" y="3164042"/>
              <a:ext cx="421290" cy="1696296"/>
            </a:xfrm>
            <a:prstGeom prst="frame">
              <a:avLst>
                <a:gd name="adj1" fmla="val 216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액자 124">
              <a:extLst>
                <a:ext uri="{FF2B5EF4-FFF2-40B4-BE49-F238E27FC236}">
                  <a16:creationId xmlns:a16="http://schemas.microsoft.com/office/drawing/2014/main" xmlns="" id="{64584D00-884F-4ACB-AF78-288F14D488CE}"/>
                </a:ext>
              </a:extLst>
            </p:cNvPr>
            <p:cNvSpPr/>
            <p:nvPr/>
          </p:nvSpPr>
          <p:spPr>
            <a:xfrm>
              <a:off x="4549650" y="3150075"/>
              <a:ext cx="5477072" cy="1728012"/>
            </a:xfrm>
            <a:prstGeom prst="frame">
              <a:avLst>
                <a:gd name="adj1" fmla="val 216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2" name="액자 121">
              <a:extLst>
                <a:ext uri="{FF2B5EF4-FFF2-40B4-BE49-F238E27FC236}">
                  <a16:creationId xmlns:a16="http://schemas.microsoft.com/office/drawing/2014/main" xmlns="" id="{041BFC36-09CE-48A1-AB32-A6DB65510C35}"/>
                </a:ext>
              </a:extLst>
            </p:cNvPr>
            <p:cNvSpPr/>
            <p:nvPr/>
          </p:nvSpPr>
          <p:spPr>
            <a:xfrm>
              <a:off x="9072880" y="3161066"/>
              <a:ext cx="953842" cy="1717021"/>
            </a:xfrm>
            <a:prstGeom prst="frame">
              <a:avLst>
                <a:gd name="adj1" fmla="val 2162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xmlns="" id="{26A3461D-284B-4B76-9B7B-6793039F8A61}"/>
              </a:ext>
            </a:extLst>
          </p:cNvPr>
          <p:cNvSpPr/>
          <p:nvPr/>
        </p:nvSpPr>
        <p:spPr>
          <a:xfrm>
            <a:off x="10136587" y="2509451"/>
            <a:ext cx="1745315" cy="866772"/>
          </a:xfrm>
          <a:prstGeom prst="roundRect">
            <a:avLst>
              <a:gd name="adj" fmla="val 638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5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</a:t>
            </a:r>
            <a:r>
              <a:rPr lang="en-US" altLang="ko-KR" sz="15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5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면적의 값이</a:t>
            </a:r>
            <a:endParaRPr lang="en-US" altLang="ko-KR" sz="1500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5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높을 수록 </a:t>
            </a:r>
            <a:endParaRPr lang="en-US" altLang="ko-KR" sz="1500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5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점수 부여 </a:t>
            </a:r>
            <a:endParaRPr lang="en-US" altLang="ko-KR" sz="1500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9990707" y="2403321"/>
            <a:ext cx="2072847" cy="1017286"/>
            <a:chOff x="10127432" y="3328962"/>
            <a:chExt cx="2072847" cy="1017286"/>
          </a:xfrm>
        </p:grpSpPr>
        <p:pic>
          <p:nvPicPr>
            <p:cNvPr id="129" name="Google Shape;99;p3">
              <a:extLst>
                <a:ext uri="{FF2B5EF4-FFF2-40B4-BE49-F238E27FC236}">
                  <a16:creationId xmlns:a16="http://schemas.microsoft.com/office/drawing/2014/main" xmlns="" id="{B76BB7A7-0E86-45AE-A6A2-7EE127A7B79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-4770" r="53680" b="30707"/>
            <a:stretch/>
          </p:blipFill>
          <p:spPr>
            <a:xfrm>
              <a:off x="10127432" y="3328962"/>
              <a:ext cx="318103" cy="247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99;p3">
              <a:extLst>
                <a:ext uri="{FF2B5EF4-FFF2-40B4-BE49-F238E27FC236}">
                  <a16:creationId xmlns:a16="http://schemas.microsoft.com/office/drawing/2014/main" xmlns="" id="{87285CC8-BA5A-48EA-9CBC-7718D9B17864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-4770" r="53680" b="30707"/>
            <a:stretch/>
          </p:blipFill>
          <p:spPr>
            <a:xfrm rot="10800000">
              <a:off x="11882176" y="4098933"/>
              <a:ext cx="318103" cy="247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1818A6A4-7E1A-4665-BA1F-4FA33941E831}"/>
              </a:ext>
            </a:extLst>
          </p:cNvPr>
          <p:cNvSpPr/>
          <p:nvPr/>
        </p:nvSpPr>
        <p:spPr>
          <a:xfrm>
            <a:off x="4182575" y="4933127"/>
            <a:ext cx="4134177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en-US" altLang="ko-KR" sz="1400" kern="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kern="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ko-KR" altLang="en-US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 내에서 인구</a:t>
            </a: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면적 값을 내림차순으로 나열</a:t>
            </a:r>
            <a:endParaRPr lang="en-US" altLang="ko-KR" sz="14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4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내림차순으로 순위 지정 후 </a:t>
            </a: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latinLnBrk="0">
              <a:defRPr/>
            </a:pPr>
            <a:r>
              <a: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sz="1400" kern="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kern="0" dirty="0" err="1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클러스터별</a:t>
            </a:r>
            <a:r>
              <a:rPr lang="ko-KR" altLang="en-US" sz="1400" kern="0" dirty="0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</a:t>
            </a:r>
            <a:r>
              <a:rPr lang="en-US" altLang="ko-KR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–(</a:t>
            </a:r>
            <a:r>
              <a:rPr lang="ko-KR" altLang="en-US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순위</a:t>
            </a:r>
            <a:r>
              <a:rPr lang="en-US" altLang="ko-KR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 내 정류소 개수</a:t>
            </a:r>
            <a:r>
              <a:rPr lang="en-US" altLang="ko-KR" sz="14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3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300" kern="0" dirty="0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300" kern="0" dirty="0" err="1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헌혈의집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정류장 점수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8- (1/221)</a:t>
            </a:r>
          </a:p>
          <a:p>
            <a:pPr latinLnBrk="0">
              <a:defRPr/>
            </a:pP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</a:t>
            </a:r>
            <a:r>
              <a:rPr lang="en-US" altLang="ko-KR" sz="1300" kern="0" dirty="0" smtClean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kern="0" dirty="0" smtClean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수원버스터미널 </a:t>
            </a:r>
            <a:r>
              <a:rPr lang="ko-KR" altLang="en-US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정류장 점수 </a:t>
            </a:r>
            <a:r>
              <a:rPr lang="en-US" altLang="ko-KR" sz="13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8 – (2/221</a:t>
            </a:r>
            <a:r>
              <a:rPr lang="en-US" altLang="ko-KR" sz="1300" kern="0" dirty="0" smtClean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113478" y="5314865"/>
            <a:ext cx="525737" cy="615453"/>
            <a:chOff x="8113478" y="5314865"/>
            <a:chExt cx="525737" cy="615453"/>
          </a:xfrm>
        </p:grpSpPr>
        <p:pic>
          <p:nvPicPr>
            <p:cNvPr id="132" name="그래픽 131" descr="위쪽 화살표 윤곽선">
              <a:extLst>
                <a:ext uri="{FF2B5EF4-FFF2-40B4-BE49-F238E27FC236}">
                  <a16:creationId xmlns:a16="http://schemas.microsoft.com/office/drawing/2014/main" xmlns="" id="{1CB97182-A51F-4B74-9183-C475AAC23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 rot="5400000">
              <a:off x="8091989" y="5383093"/>
              <a:ext cx="568715" cy="525736"/>
            </a:xfrm>
            <a:prstGeom prst="rect">
              <a:avLst/>
            </a:prstGeom>
          </p:spPr>
        </p:pic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5BE9D117-3800-490F-9E7E-244F1D79D524}"/>
                </a:ext>
              </a:extLst>
            </p:cNvPr>
            <p:cNvSpPr/>
            <p:nvPr/>
          </p:nvSpPr>
          <p:spPr>
            <a:xfrm>
              <a:off x="8113478" y="5314865"/>
              <a:ext cx="52573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altLang="ko-KR" sz="130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293998" y="4995357"/>
            <a:ext cx="597347" cy="1319544"/>
            <a:chOff x="11258138" y="4995357"/>
            <a:chExt cx="597347" cy="1319544"/>
          </a:xfrm>
        </p:grpSpPr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xmlns="" id="{B6704BAC-9427-4C7D-AEA7-4465786BF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282" t="52881" r="45699" b="31556"/>
            <a:stretch/>
          </p:blipFill>
          <p:spPr>
            <a:xfrm>
              <a:off x="11258138" y="4995357"/>
              <a:ext cx="597347" cy="1301296"/>
            </a:xfrm>
            <a:prstGeom prst="rect">
              <a:avLst/>
            </a:prstGeom>
          </p:spPr>
        </p:pic>
        <p:sp>
          <p:nvSpPr>
            <p:cNvPr id="139" name="액자 138">
              <a:extLst>
                <a:ext uri="{FF2B5EF4-FFF2-40B4-BE49-F238E27FC236}">
                  <a16:creationId xmlns:a16="http://schemas.microsoft.com/office/drawing/2014/main" xmlns="" id="{6B54A8BC-E796-4552-AE07-322ED0373699}"/>
                </a:ext>
              </a:extLst>
            </p:cNvPr>
            <p:cNvSpPr/>
            <p:nvPr/>
          </p:nvSpPr>
          <p:spPr>
            <a:xfrm>
              <a:off x="11320285" y="5021327"/>
              <a:ext cx="502878" cy="1293574"/>
            </a:xfrm>
            <a:prstGeom prst="frame">
              <a:avLst>
                <a:gd name="adj1" fmla="val 2162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31296" y="2573520"/>
            <a:ext cx="655040" cy="3033733"/>
            <a:chOff x="4848793" y="1121255"/>
            <a:chExt cx="655040" cy="2812638"/>
          </a:xfrm>
        </p:grpSpPr>
        <p:grpSp>
          <p:nvGrpSpPr>
            <p:cNvPr id="67" name="그룹 66"/>
            <p:cNvGrpSpPr/>
            <p:nvPr/>
          </p:nvGrpSpPr>
          <p:grpSpPr>
            <a:xfrm>
              <a:off x="4848793" y="1121255"/>
              <a:ext cx="655040" cy="2812638"/>
              <a:chOff x="4848793" y="1121255"/>
              <a:chExt cx="655040" cy="2812638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xmlns="" id="{D3723236-1F87-4543-BE6F-8E1858BE596C}"/>
                  </a:ext>
                </a:extLst>
              </p:cNvPr>
              <p:cNvSpPr/>
              <p:nvPr/>
            </p:nvSpPr>
            <p:spPr>
              <a:xfrm rot="16200000">
                <a:off x="4711513" y="2323321"/>
                <a:ext cx="92959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1400" b="1" kern="0" dirty="0" smtClean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유동인구</a:t>
                </a:r>
                <a:endParaRPr lang="en-US" altLang="ko-KR" sz="1400" b="1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71" name="그래픽 22" descr="위쪽 화살표 윤곽선">
                <a:extLst>
                  <a:ext uri="{FF2B5EF4-FFF2-40B4-BE49-F238E27FC236}">
                    <a16:creationId xmlns:a16="http://schemas.microsoft.com/office/drawing/2014/main" xmlns="" id="{BF258122-D14F-462B-959F-49003BAD4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>
                <a:off x="4883925" y="1121255"/>
                <a:ext cx="584775" cy="1033718"/>
              </a:xfrm>
              <a:prstGeom prst="rect">
                <a:avLst/>
              </a:prstGeom>
            </p:spPr>
          </p:pic>
          <p:pic>
            <p:nvPicPr>
              <p:cNvPr id="78" name="그래픽 23" descr="위쪽 화살표 윤곽선">
                <a:extLst>
                  <a:ext uri="{FF2B5EF4-FFF2-40B4-BE49-F238E27FC236}">
                    <a16:creationId xmlns:a16="http://schemas.microsoft.com/office/drawing/2014/main" xmlns="" id="{4402632B-FCA8-4D88-8187-BAB743182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 rot="10800000">
                <a:off x="4848793" y="2775967"/>
                <a:ext cx="655040" cy="1157926"/>
              </a:xfrm>
              <a:prstGeom prst="rect">
                <a:avLst/>
              </a:prstGeom>
            </p:spPr>
          </p:pic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4904C2F2-7CEE-4541-AB12-5B53B4422F11}"/>
                </a:ext>
              </a:extLst>
            </p:cNvPr>
            <p:cNvSpPr/>
            <p:nvPr/>
          </p:nvSpPr>
          <p:spPr>
            <a:xfrm rot="16200000">
              <a:off x="4737768" y="1579863"/>
              <a:ext cx="6034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HIGH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C7C918A1-D44B-42A6-AC91-20A97DDB5CD7}"/>
                </a:ext>
              </a:extLst>
            </p:cNvPr>
            <p:cNvSpPr/>
            <p:nvPr/>
          </p:nvSpPr>
          <p:spPr>
            <a:xfrm rot="16200000">
              <a:off x="4748550" y="3134208"/>
              <a:ext cx="5819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LOW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504825" y="1829948"/>
            <a:ext cx="2003551" cy="369332"/>
            <a:chOff x="601368" y="1207883"/>
            <a:chExt cx="2003551" cy="369332"/>
          </a:xfrm>
        </p:grpSpPr>
        <p:pic>
          <p:nvPicPr>
            <p:cNvPr id="87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1650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거주 인구 고려</a:t>
              </a:r>
              <a:endPara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448389" y="1875613"/>
            <a:ext cx="2650266" cy="369332"/>
            <a:chOff x="601368" y="1207883"/>
            <a:chExt cx="2650266" cy="369332"/>
          </a:xfrm>
        </p:grpSpPr>
        <p:pic>
          <p:nvPicPr>
            <p:cNvPr id="95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22974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유동 인구 고려</a:t>
              </a:r>
              <a:endPara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14616" y="1205547"/>
            <a:ext cx="3841748" cy="430887"/>
            <a:chOff x="314616" y="1205547"/>
            <a:chExt cx="3841748" cy="43088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E32208EE-A3DC-405F-B4BB-A6D396929F61}"/>
                </a:ext>
              </a:extLst>
            </p:cNvPr>
            <p:cNvSpPr/>
            <p:nvPr/>
          </p:nvSpPr>
          <p:spPr>
            <a:xfrm>
              <a:off x="1406469" y="1205547"/>
              <a:ext cx="2749895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미세먼지 </a:t>
              </a:r>
              <a:r>
                <a:rPr lang="ko-KR" altLang="en-US" sz="2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측정효과 </a:t>
              </a:r>
              <a:endParaRPr lang="ko-KR" altLang="en-US" sz="2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2" name="사각형: 둥근 모서리 13">
              <a:extLst>
                <a:ext uri="{FF2B5EF4-FFF2-40B4-BE49-F238E27FC236}">
                  <a16:creationId xmlns:a16="http://schemas.microsoft.com/office/drawing/2014/main" xmlns="" id="{6F268D2D-888D-424D-BED2-DDF681A76020}"/>
                </a:ext>
              </a:extLst>
            </p:cNvPr>
            <p:cNvSpPr/>
            <p:nvPr/>
          </p:nvSpPr>
          <p:spPr>
            <a:xfrm>
              <a:off x="314616" y="1206906"/>
              <a:ext cx="1074913" cy="428169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</a:t>
              </a:r>
              <a:r>
                <a:rPr lang="en-US" altLang="ko-KR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 </a:t>
              </a:r>
              <a:endPara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50683"/>
              </p:ext>
            </p:extLst>
          </p:nvPr>
        </p:nvGraphicFramePr>
        <p:xfrm>
          <a:off x="10355414" y="4576500"/>
          <a:ext cx="1719732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326"/>
                <a:gridCol w="959406"/>
              </a:tblGrid>
              <a:tr h="24504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정류장명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요인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점수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6" name="그림 135">
            <a:extLst>
              <a:ext uri="{FF2B5EF4-FFF2-40B4-BE49-F238E27FC236}">
                <a16:creationId xmlns:a16="http://schemas.microsoft.com/office/drawing/2014/main" xmlns="" id="{5549CFD5-9168-43DF-9C3E-CD1C78CF0D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61" t="39785" r="68374" b="44850"/>
          <a:stretch/>
        </p:blipFill>
        <p:spPr>
          <a:xfrm>
            <a:off x="8650270" y="5022570"/>
            <a:ext cx="2695277" cy="1275358"/>
          </a:xfrm>
          <a:prstGeom prst="rect">
            <a:avLst/>
          </a:prstGeom>
        </p:spPr>
      </p:pic>
      <p:sp>
        <p:nvSpPr>
          <p:cNvPr id="118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207871" y="2883802"/>
            <a:ext cx="1269878" cy="1492106"/>
            <a:chOff x="3243731" y="2883802"/>
            <a:chExt cx="1269878" cy="1492106"/>
          </a:xfrm>
        </p:grpSpPr>
        <p:sp>
          <p:nvSpPr>
            <p:cNvPr id="31" name="직사각형 30"/>
            <p:cNvSpPr/>
            <p:nvPr/>
          </p:nvSpPr>
          <p:spPr>
            <a:xfrm>
              <a:off x="3248123" y="2883802"/>
              <a:ext cx="1261094" cy="1492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243731" y="2909497"/>
              <a:ext cx="1269878" cy="1440716"/>
              <a:chOff x="3308186" y="2938385"/>
              <a:chExt cx="1269878" cy="1440716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xmlns="" id="{46264CAA-AD19-4511-ADD0-DEC6D33D7932}"/>
                  </a:ext>
                </a:extLst>
              </p:cNvPr>
              <p:cNvSpPr/>
              <p:nvPr/>
            </p:nvSpPr>
            <p:spPr>
              <a:xfrm>
                <a:off x="3308186" y="3917436"/>
                <a:ext cx="12698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1200" kern="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유동인구가  같은 집단으로 분류됨</a:t>
                </a:r>
                <a:endParaRPr lang="en-US" altLang="ko-KR" sz="12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xmlns="" id="{46264CAA-AD19-4511-ADD0-DEC6D33D7932}"/>
                  </a:ext>
                </a:extLst>
              </p:cNvPr>
              <p:cNvSpPr/>
              <p:nvPr/>
            </p:nvSpPr>
            <p:spPr>
              <a:xfrm>
                <a:off x="3308186" y="2938385"/>
                <a:ext cx="126987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300" b="1" kern="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</a:t>
                </a:r>
                <a:r>
                  <a:rPr lang="ko-KR" altLang="en-US" sz="1300" b="1" kern="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차 점수 재조정</a:t>
                </a:r>
                <a:endParaRPr lang="en-US" altLang="ko-KR" sz="13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519947" y="3316945"/>
                <a:ext cx="846358" cy="5143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282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245225" y="1749842"/>
            <a:ext cx="6562164" cy="3358315"/>
            <a:chOff x="3325907" y="2043954"/>
            <a:chExt cx="6562164" cy="3358315"/>
          </a:xfrm>
        </p:grpSpPr>
        <p:sp>
          <p:nvSpPr>
            <p:cNvPr id="10" name="TextBox 9"/>
            <p:cNvSpPr txBox="1"/>
            <p:nvPr/>
          </p:nvSpPr>
          <p:spPr>
            <a:xfrm>
              <a:off x="3325907" y="2043954"/>
              <a:ext cx="63118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미세먼지 저감 효과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25907" y="2968467"/>
              <a:ext cx="63118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미세먼지 측정 효과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25907" y="3892980"/>
              <a:ext cx="6562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 </a:t>
              </a:r>
              <a:r>
                <a:rPr lang="ko-KR" altLang="en-US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교통약자</a:t>
              </a:r>
              <a:r>
                <a:rPr lang="en-US" altLang="ko-KR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미세먼지 취약계층</a:t>
              </a:r>
              <a:endParaRPr lang="en-US" altLang="ko-KR" sz="3200" dirty="0" smtClean="0">
                <a:solidFill>
                  <a:srgbClr val="1A2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25907" y="4817494"/>
              <a:ext cx="6562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점수 합산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22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STEP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1 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문제 인식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5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893280E-C84D-4AD0-91CE-71C0A39AB800}"/>
              </a:ext>
            </a:extLst>
          </p:cNvPr>
          <p:cNvSpPr/>
          <p:nvPr/>
        </p:nvSpPr>
        <p:spPr>
          <a:xfrm>
            <a:off x="192098" y="3157123"/>
            <a:ext cx="6547158" cy="91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1600" dirty="0" smtClean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Modeling</a:t>
            </a:r>
            <a:r>
              <a:rPr lang="ko-KR" altLang="en-US" sz="1600" dirty="0" smtClean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방법</a:t>
            </a:r>
            <a:endParaRPr lang="en-US" altLang="ko-KR" sz="1600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취약계층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 후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 기준 </a:t>
            </a: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K-means </a:t>
            </a:r>
            <a:r>
              <a:rPr lang="ko-KR" altLang="en-US" sz="150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클러스터링</a:t>
            </a:r>
            <a:endParaRPr lang="en-US" altLang="ko-KR" sz="15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2)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많은 </a:t>
            </a:r>
            <a:r>
              <a:rPr lang="ko-KR" altLang="en-US" sz="150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군집별로</a:t>
            </a:r>
            <a:r>
              <a:rPr lang="ko-KR" altLang="en-US" sz="15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높은 </a:t>
            </a:r>
            <a:r>
              <a:rPr lang="ko-KR" altLang="en-US" sz="15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 부여</a:t>
            </a:r>
            <a:endParaRPr lang="en-US" altLang="ko-KR" sz="1500" dirty="0">
              <a:solidFill>
                <a:srgbClr val="0033C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BE2726A-3555-4452-B19E-A919C538DF20}"/>
              </a:ext>
            </a:extLst>
          </p:cNvPr>
          <p:cNvSpPr/>
          <p:nvPr/>
        </p:nvSpPr>
        <p:spPr>
          <a:xfrm>
            <a:off x="192098" y="4141534"/>
            <a:ext cx="6400119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</a:t>
            </a:r>
            <a:r>
              <a:rPr lang="en-US" altLang="ko-KR" sz="1600" b="1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b="1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데이터</a:t>
            </a:r>
            <a:endParaRPr lang="en-US" altLang="ko-KR" sz="1500" b="1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거주인구 관련</a:t>
            </a:r>
            <a:endParaRPr lang="en-US" altLang="ko-KR" sz="14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성연령별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(2020).csv 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15)</a:t>
            </a:r>
            <a:endParaRPr lang="ko-KR" altLang="en-US" sz="12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인구정보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)_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격자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17)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인구정보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유소년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)_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격자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geojson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(COMPAS </a:t>
            </a:r>
            <a:r>
              <a:rPr lang="ko-KR" altLang="en-US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제공 데이터 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19)</a:t>
            </a:r>
          </a:p>
          <a:p>
            <a:pPr latinLnBrk="0">
              <a:defRPr/>
            </a:pPr>
            <a:endParaRPr lang="en-US" altLang="ko-KR" sz="6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40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2</a:t>
            </a:r>
            <a:r>
              <a:rPr lang="en-US" altLang="ko-KR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</a:t>
            </a:r>
            <a:r>
              <a:rPr lang="en-US" altLang="ko-KR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</a:t>
            </a:r>
            <a:r>
              <a:rPr lang="en-US" altLang="ko-KR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</a:t>
            </a:r>
            <a:r>
              <a:rPr lang="en-US" altLang="ko-KR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영유아</a:t>
            </a:r>
            <a:r>
              <a:rPr lang="en-US" altLang="ko-KR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인프라지수 관련</a:t>
            </a:r>
            <a:endParaRPr lang="en-US" altLang="ko-KR" sz="14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병원급산부인과현황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.csv, 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부인과한방병원현황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.csv 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2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의원급산부인과현황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.csv,         </a:t>
            </a:r>
            <a:b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200" kern="0" dirty="0" err="1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전문병원급산부인과현황</a:t>
            </a:r>
            <a: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.csv ,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경기도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_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노인의료복지시설현황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.csv, 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경로당현황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_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인허가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.csv  </a:t>
            </a:r>
            <a: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노인교실현황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.csv, 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노인요양시설현황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.csv 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경기데이터드림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2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latinLnBrk="0">
              <a:defRPr/>
            </a:pP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</a:t>
            </a:r>
            <a:r>
              <a:rPr lang="ko-KR" altLang="en-US" sz="1200" kern="0" dirty="0" err="1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어린이집현황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개방표준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 .csv 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교육청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2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 하반기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(10.1) 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유초중등 학교별 학년별 학생수 </a:t>
            </a:r>
            <a:r>
              <a:rPr lang="ko-KR" altLang="en-US" sz="12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학급수</a:t>
            </a:r>
            <a:r>
              <a:rPr lang="ko-KR" altLang="en-US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교원 직원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_210219 .</a:t>
            </a:r>
            <a:r>
              <a:rPr lang="en-US" altLang="ko-KR" sz="1200" kern="0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xlsx</a:t>
            </a:r>
            <a:endParaRPr lang="en-US" altLang="ko-KR" sz="1200" kern="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200" kern="0" dirty="0" smtClean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sz="1200" kern="0" dirty="0" smtClean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경기데이터드림</a:t>
            </a:r>
            <a:r>
              <a:rPr lang="en-US" altLang="ko-KR" sz="1200" kern="0" dirty="0">
                <a:solidFill>
                  <a:srgbClr val="A5A5A5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en-US" altLang="ko-KR" sz="1200" kern="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</a:t>
            </a:r>
            <a:endParaRPr lang="en-US" altLang="ko-KR" sz="1200" kern="0" dirty="0">
              <a:solidFill>
                <a:srgbClr val="A5A5A5">
                  <a:lumMod val="75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822940" y="1027229"/>
            <a:ext cx="0" cy="5744511"/>
          </a:xfrm>
          <a:prstGeom prst="line">
            <a:avLst/>
          </a:prstGeom>
          <a:ln w="57150" cap="flat">
            <a:solidFill>
              <a:schemeClr val="bg1">
                <a:alpha val="94000"/>
              </a:schemeClr>
            </a:solidFill>
            <a:headEnd w="sm" len="sm"/>
            <a:tailEnd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415369" y="2203587"/>
            <a:ext cx="6294725" cy="879456"/>
            <a:chOff x="509439" y="2221117"/>
            <a:chExt cx="6294725" cy="879456"/>
          </a:xfrm>
        </p:grpSpPr>
        <p:sp>
          <p:nvSpPr>
            <p:cNvPr id="36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509439" y="2221117"/>
              <a:ext cx="6294725" cy="879456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스마트 버스 정류장의 목적 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1500" dirty="0">
                  <a:solidFill>
                    <a:srgbClr val="0033C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대기오염으로부터 시민의 건강을 보호</a:t>
              </a:r>
              <a:r>
                <a:rPr lang="en-US" altLang="ko-KR" sz="1500" dirty="0">
                  <a:solidFill>
                    <a:srgbClr val="0033C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500" dirty="0">
                  <a:solidFill>
                    <a:srgbClr val="0033C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편의성 </a:t>
              </a:r>
              <a:r>
                <a:rPr lang="ko-KR" altLang="en-US" sz="1500" dirty="0" smtClean="0">
                  <a:solidFill>
                    <a:srgbClr val="0033C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제공</a:t>
              </a:r>
              <a:endParaRPr lang="en-US" altLang="ko-KR" sz="15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kern="0" dirty="0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교통약자</a:t>
              </a:r>
              <a:r>
                <a:rPr lang="en-US" altLang="ko-KR" sz="1600" kern="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kern="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취약계층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비율이 높은 곳에 설치했을 때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효과 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Up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pic>
          <p:nvPicPr>
            <p:cNvPr id="39" name="그래픽 10" descr="위쪽 화살표 단색으로 채워진">
              <a:extLst>
                <a:ext uri="{FF2B5EF4-FFF2-40B4-BE49-F238E27FC236}">
                  <a16:creationId xmlns:a16="http://schemas.microsoft.com/office/drawing/2014/main" xmlns="" id="{D87F717B-9E5E-44A5-9EEA-2766112B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117219" y="2704219"/>
              <a:ext cx="364776" cy="303617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314616" y="1206906"/>
            <a:ext cx="4607064" cy="428169"/>
            <a:chOff x="314616" y="1206906"/>
            <a:chExt cx="4607064" cy="42816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E32208EE-A3DC-405F-B4BB-A6D396929F61}"/>
                </a:ext>
              </a:extLst>
            </p:cNvPr>
            <p:cNvSpPr/>
            <p:nvPr/>
          </p:nvSpPr>
          <p:spPr>
            <a:xfrm>
              <a:off x="1406469" y="1220935"/>
              <a:ext cx="3515211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교통약자</a:t>
              </a:r>
              <a:r>
                <a:rPr lang="en-US" altLang="ko-KR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미세먼지 취약 계층</a:t>
              </a:r>
            </a:p>
          </p:txBody>
        </p:sp>
        <p:sp>
          <p:nvSpPr>
            <p:cNvPr id="44" name="사각형: 둥근 모서리 13">
              <a:extLst>
                <a:ext uri="{FF2B5EF4-FFF2-40B4-BE49-F238E27FC236}">
                  <a16:creationId xmlns:a16="http://schemas.microsoft.com/office/drawing/2014/main" xmlns="" id="{6F268D2D-888D-424D-BED2-DDF681A76020}"/>
                </a:ext>
              </a:extLst>
            </p:cNvPr>
            <p:cNvSpPr/>
            <p:nvPr/>
          </p:nvSpPr>
          <p:spPr>
            <a:xfrm>
              <a:off x="314616" y="1206906"/>
              <a:ext cx="1074913" cy="428169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</a:t>
              </a:r>
              <a:r>
                <a:rPr lang="en-US" altLang="ko-KR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 </a:t>
              </a:r>
              <a:endPara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09440" y="1757509"/>
            <a:ext cx="3646924" cy="369332"/>
            <a:chOff x="601368" y="1207883"/>
            <a:chExt cx="3646924" cy="369332"/>
          </a:xfrm>
        </p:grpSpPr>
        <p:pic>
          <p:nvPicPr>
            <p:cNvPr id="46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2940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Modeling </a:t>
              </a:r>
              <a:r>
                <a:rPr lang="ko-KR" altLang="en-US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방법 및 </a:t>
              </a:r>
              <a:r>
                <a:rPr lang="en-US" altLang="ko-KR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Feature</a:t>
              </a:r>
              <a:r>
                <a:rPr lang="ko-KR" altLang="en-US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</a:t>
              </a:r>
              <a:endPara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4225F47-5F7E-4BB4-BE36-8354744CE72E}"/>
              </a:ext>
            </a:extLst>
          </p:cNvPr>
          <p:cNvSpPr/>
          <p:nvPr/>
        </p:nvSpPr>
        <p:spPr>
          <a:xfrm>
            <a:off x="9521409" y="2346438"/>
            <a:ext cx="2484000" cy="1382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 인프라지수</a:t>
            </a:r>
            <a:endParaRPr lang="en-US" altLang="ko-KR" sz="14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반경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500m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내의 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노령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영유아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산부인과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시설 정원의 합</a:t>
            </a: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xmlns="" id="{B60EA00E-96B2-4D41-B82A-7F371086CC40}"/>
              </a:ext>
            </a:extLst>
          </p:cNvPr>
          <p:cNvSpPr/>
          <p:nvPr/>
        </p:nvSpPr>
        <p:spPr>
          <a:xfrm>
            <a:off x="6970367" y="2212431"/>
            <a:ext cx="1915322" cy="1725421"/>
          </a:xfrm>
          <a:prstGeom prst="frame">
            <a:avLst>
              <a:gd name="adj1" fmla="val 216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9BD5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rcRect l="50180" t="28125"/>
          <a:stretch/>
        </p:blipFill>
        <p:spPr>
          <a:xfrm>
            <a:off x="7624477" y="2661920"/>
            <a:ext cx="1204636" cy="120810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t="28125" r="75618"/>
          <a:stretch/>
        </p:blipFill>
        <p:spPr>
          <a:xfrm>
            <a:off x="7047041" y="2661920"/>
            <a:ext cx="589552" cy="1208110"/>
          </a:xfrm>
          <a:prstGeom prst="rect">
            <a:avLst/>
          </a:prstGeom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xmlns="" id="{50602926-7477-4B58-8523-9A657F577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63420" y="2687161"/>
            <a:ext cx="507152" cy="7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FD26EF3-DE30-489E-8A1D-D4D1A55F826D}"/>
              </a:ext>
            </a:extLst>
          </p:cNvPr>
          <p:cNvSpPr/>
          <p:nvPr/>
        </p:nvSpPr>
        <p:spPr>
          <a:xfrm>
            <a:off x="9521409" y="4662970"/>
            <a:ext cx="2484000" cy="1382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거주인구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유소년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유소년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50m X 50m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격자 내에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해당하는 버스정류소는 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격자의 거주인구 값을 가짐</a:t>
            </a:r>
            <a:endParaRPr lang="ko-KR" altLang="en-US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8166850" y="4380154"/>
            <a:ext cx="700915" cy="1948032"/>
            <a:chOff x="7261114" y="3507698"/>
            <a:chExt cx="864224" cy="1963452"/>
          </a:xfrm>
        </p:grpSpPr>
        <p:sp>
          <p:nvSpPr>
            <p:cNvPr id="40" name="액자 39">
              <a:extLst>
                <a:ext uri="{FF2B5EF4-FFF2-40B4-BE49-F238E27FC236}">
                  <a16:creationId xmlns:a16="http://schemas.microsoft.com/office/drawing/2014/main" xmlns="" id="{CF47B2EC-1CE8-4040-B126-9D56BAAE03AA}"/>
                </a:ext>
              </a:extLst>
            </p:cNvPr>
            <p:cNvSpPr/>
            <p:nvPr/>
          </p:nvSpPr>
          <p:spPr>
            <a:xfrm>
              <a:off x="7261114" y="3507698"/>
              <a:ext cx="864224" cy="1963452"/>
            </a:xfrm>
            <a:prstGeom prst="frame">
              <a:avLst>
                <a:gd name="adj1" fmla="val 349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B9BD5">
                    <a:lumMod val="40000"/>
                    <a:lumOff val="60000"/>
                  </a:srgb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l="24787" r="46740"/>
            <a:stretch/>
          </p:blipFill>
          <p:spPr>
            <a:xfrm>
              <a:off x="7324708" y="3542971"/>
              <a:ext cx="744460" cy="1869074"/>
            </a:xfrm>
            <a:prstGeom prst="rect">
              <a:avLst/>
            </a:prstGeom>
          </p:spPr>
        </p:pic>
      </p:grpSp>
      <p:pic>
        <p:nvPicPr>
          <p:cNvPr id="53" name="Picture 6">
            <a:extLst>
              <a:ext uri="{FF2B5EF4-FFF2-40B4-BE49-F238E27FC236}">
                <a16:creationId xmlns:a16="http://schemas.microsoft.com/office/drawing/2014/main" xmlns="" id="{50602926-7477-4B58-8523-9A657F577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63420" y="5003694"/>
            <a:ext cx="507152" cy="7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6999874" y="1457297"/>
            <a:ext cx="4584416" cy="369332"/>
            <a:chOff x="601368" y="1207883"/>
            <a:chExt cx="4584416" cy="369332"/>
          </a:xfrm>
        </p:grpSpPr>
        <p:pic>
          <p:nvPicPr>
            <p:cNvPr id="57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1" y="1207883"/>
              <a:ext cx="42315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미세먼지 취약 계층 </a:t>
              </a:r>
              <a:r>
                <a:rPr lang="en-US" altLang="ko-KR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Feature  </a:t>
              </a:r>
              <a:r>
                <a:rPr lang="en-US" altLang="ko-KR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(5</a:t>
              </a:r>
              <a:r>
                <a:rPr lang="ko-KR" altLang="en-US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정류소 예시</a:t>
              </a:r>
              <a:r>
                <a:rPr lang="en-US" altLang="ko-KR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</p:txBody>
        </p:sp>
      </p:grpSp>
      <p:sp>
        <p:nvSpPr>
          <p:cNvPr id="59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108183"/>
              </p:ext>
            </p:extLst>
          </p:nvPr>
        </p:nvGraphicFramePr>
        <p:xfrm>
          <a:off x="6999874" y="2265678"/>
          <a:ext cx="191516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92"/>
                <a:gridCol w="650240"/>
                <a:gridCol w="619328"/>
              </a:tblGrid>
              <a:tr h="245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산부인과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정원 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노령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정원 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영유아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정원 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95771" y="2271940"/>
            <a:ext cx="3090167" cy="2460796"/>
            <a:chOff x="554895" y="2245045"/>
            <a:chExt cx="3090167" cy="246079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08447B9C-213B-448B-A11B-E0F8AAA69481}"/>
                </a:ext>
              </a:extLst>
            </p:cNvPr>
            <p:cNvSpPr/>
            <p:nvPr/>
          </p:nvSpPr>
          <p:spPr>
            <a:xfrm>
              <a:off x="739855" y="4398064"/>
              <a:ext cx="27202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&lt;k=4</a:t>
              </a:r>
              <a:r>
                <a:rPr lang="ko-KR" altLang="en-US" sz="14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 때</a:t>
              </a:r>
              <a:r>
                <a:rPr lang="en-US" altLang="ko-KR" sz="14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 </a:t>
              </a:r>
              <a:r>
                <a:rPr lang="ko-KR" altLang="en-US" sz="14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시각화 결과</a:t>
              </a:r>
              <a:r>
                <a:rPr lang="en-US" altLang="ko-KR" sz="14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895" y="2245045"/>
              <a:ext cx="3090167" cy="2086355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31BFE012-8E27-45A4-BC97-00C454506258}"/>
              </a:ext>
            </a:extLst>
          </p:cNvPr>
          <p:cNvSpPr/>
          <p:nvPr/>
        </p:nvSpPr>
        <p:spPr>
          <a:xfrm>
            <a:off x="9178496" y="3584730"/>
            <a:ext cx="2838243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9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9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인프라지수</a:t>
            </a:r>
            <a:r>
              <a:rPr lang="en-US" altLang="ko-KR" sz="9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산부인과 </a:t>
            </a:r>
            <a:r>
              <a:rPr lang="ko-KR" altLang="en-US" sz="9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정원합</a:t>
            </a:r>
            <a:r>
              <a:rPr lang="en-US" altLang="ko-KR" sz="9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9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노령정원합</a:t>
            </a:r>
            <a:r>
              <a:rPr lang="en-US" altLang="ko-KR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9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영유아정원합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9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314616" y="1206906"/>
            <a:ext cx="4607064" cy="428169"/>
            <a:chOff x="314616" y="1206906"/>
            <a:chExt cx="4607064" cy="42816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E32208EE-A3DC-405F-B4BB-A6D396929F61}"/>
                </a:ext>
              </a:extLst>
            </p:cNvPr>
            <p:cNvSpPr/>
            <p:nvPr/>
          </p:nvSpPr>
          <p:spPr>
            <a:xfrm>
              <a:off x="1406469" y="1220935"/>
              <a:ext cx="3515211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atinLnBrk="0">
                <a:defRPr/>
              </a:pPr>
              <a:r>
                <a:rPr lang="ko-KR" alt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교통약자</a:t>
              </a:r>
              <a:r>
                <a:rPr lang="en-US" altLang="ko-KR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미세먼지 취약 계층</a:t>
              </a:r>
            </a:p>
          </p:txBody>
        </p:sp>
        <p:sp>
          <p:nvSpPr>
            <p:cNvPr id="63" name="사각형: 둥근 모서리 13">
              <a:extLst>
                <a:ext uri="{FF2B5EF4-FFF2-40B4-BE49-F238E27FC236}">
                  <a16:creationId xmlns:a16="http://schemas.microsoft.com/office/drawing/2014/main" xmlns="" id="{6F268D2D-888D-424D-BED2-DDF681A76020}"/>
                </a:ext>
              </a:extLst>
            </p:cNvPr>
            <p:cNvSpPr/>
            <p:nvPr/>
          </p:nvSpPr>
          <p:spPr>
            <a:xfrm>
              <a:off x="314616" y="1206906"/>
              <a:ext cx="1074913" cy="428169"/>
            </a:xfrm>
            <a:prstGeom prst="roundRect">
              <a:avLst/>
            </a:prstGeom>
            <a:solidFill>
              <a:srgbClr val="203864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</a:t>
              </a:r>
              <a:r>
                <a:rPr lang="en-US" altLang="ko-KR" sz="2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 </a:t>
              </a:r>
              <a:endPara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09440" y="1757509"/>
            <a:ext cx="3646924" cy="369332"/>
            <a:chOff x="601368" y="1207883"/>
            <a:chExt cx="3646924" cy="369332"/>
          </a:xfrm>
        </p:grpSpPr>
        <p:pic>
          <p:nvPicPr>
            <p:cNvPr id="65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2940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K-means </a:t>
              </a:r>
              <a:r>
                <a:rPr lang="ko-KR" altLang="en-US" kern="0" dirty="0" err="1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클러스터링</a:t>
              </a:r>
              <a:r>
                <a:rPr lang="ko-KR" altLang="en-US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결과 </a:t>
              </a:r>
              <a:endParaRPr lang="en-US" altLang="ko-KR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4773660" y="1398992"/>
            <a:ext cx="3646924" cy="369332"/>
            <a:chOff x="601368" y="1207883"/>
            <a:chExt cx="3646924" cy="369332"/>
          </a:xfrm>
        </p:grpSpPr>
        <p:pic>
          <p:nvPicPr>
            <p:cNvPr id="68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2940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군집별</a:t>
              </a:r>
              <a:r>
                <a:rPr lang="ko-KR" altLang="en-US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점수 부여 </a:t>
              </a:r>
              <a:endParaRPr lang="en-US" altLang="ko-KR" sz="14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4554872" y="1020794"/>
            <a:ext cx="0" cy="5744511"/>
          </a:xfrm>
          <a:prstGeom prst="line">
            <a:avLst/>
          </a:prstGeom>
          <a:ln w="57150" cap="flat">
            <a:solidFill>
              <a:schemeClr val="bg1">
                <a:alpha val="94000"/>
              </a:schemeClr>
            </a:solidFill>
            <a:headEnd w="sm" len="sm"/>
            <a:tailEnd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4736108" y="3979379"/>
            <a:ext cx="655040" cy="2349944"/>
            <a:chOff x="4848793" y="1339491"/>
            <a:chExt cx="655040" cy="2349944"/>
          </a:xfrm>
        </p:grpSpPr>
        <p:grpSp>
          <p:nvGrpSpPr>
            <p:cNvPr id="72" name="그룹 71"/>
            <p:cNvGrpSpPr/>
            <p:nvPr/>
          </p:nvGrpSpPr>
          <p:grpSpPr>
            <a:xfrm>
              <a:off x="4848793" y="1339491"/>
              <a:ext cx="655040" cy="2349944"/>
              <a:chOff x="4848793" y="1339491"/>
              <a:chExt cx="655040" cy="2349944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D3723236-1F87-4543-BE6F-8E1858BE596C}"/>
                  </a:ext>
                </a:extLst>
              </p:cNvPr>
              <p:cNvSpPr/>
              <p:nvPr/>
            </p:nvSpPr>
            <p:spPr>
              <a:xfrm rot="16200000">
                <a:off x="4711513" y="2323321"/>
                <a:ext cx="92959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1400" b="1" kern="0" dirty="0" smtClean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취약계층</a:t>
                </a:r>
                <a:endParaRPr lang="en-US" altLang="ko-KR" sz="1400" b="1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76" name="그래픽 22" descr="위쪽 화살표 윤곽선">
                <a:extLst>
                  <a:ext uri="{FF2B5EF4-FFF2-40B4-BE49-F238E27FC236}">
                    <a16:creationId xmlns:a16="http://schemas.microsoft.com/office/drawing/2014/main" xmlns="" id="{BF258122-D14F-462B-959F-49003BAD4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883925" y="1339491"/>
                <a:ext cx="584775" cy="597246"/>
              </a:xfrm>
              <a:prstGeom prst="rect">
                <a:avLst/>
              </a:prstGeom>
            </p:spPr>
          </p:pic>
          <p:pic>
            <p:nvPicPr>
              <p:cNvPr id="77" name="그래픽 23" descr="위쪽 화살표 윤곽선">
                <a:extLst>
                  <a:ext uri="{FF2B5EF4-FFF2-40B4-BE49-F238E27FC236}">
                    <a16:creationId xmlns:a16="http://schemas.microsoft.com/office/drawing/2014/main" xmlns="" id="{4402632B-FCA8-4D88-8187-BAB743182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4848793" y="3020425"/>
                <a:ext cx="655040" cy="669010"/>
              </a:xfrm>
              <a:prstGeom prst="rect">
                <a:avLst/>
              </a:prstGeom>
            </p:spPr>
          </p:pic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4904C2F2-7CEE-4541-AB12-5B53B4422F11}"/>
                </a:ext>
              </a:extLst>
            </p:cNvPr>
            <p:cNvSpPr/>
            <p:nvPr/>
          </p:nvSpPr>
          <p:spPr>
            <a:xfrm rot="16200000">
              <a:off x="4737768" y="1579863"/>
              <a:ext cx="6034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HIGH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C7C918A1-D44B-42A6-AC91-20A97DDB5CD7}"/>
                </a:ext>
              </a:extLst>
            </p:cNvPr>
            <p:cNvSpPr/>
            <p:nvPr/>
          </p:nvSpPr>
          <p:spPr>
            <a:xfrm rot="16200000">
              <a:off x="4748550" y="3134208"/>
              <a:ext cx="5819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LOW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323807" y="3965057"/>
            <a:ext cx="6532879" cy="536428"/>
            <a:chOff x="5349769" y="3965057"/>
            <a:chExt cx="6532879" cy="536428"/>
          </a:xfrm>
        </p:grpSpPr>
        <p:sp>
          <p:nvSpPr>
            <p:cNvPr id="98" name="직사각형 97"/>
            <p:cNvSpPr/>
            <p:nvPr/>
          </p:nvSpPr>
          <p:spPr>
            <a:xfrm>
              <a:off x="5349769" y="3965057"/>
              <a:ext cx="6532878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349769" y="3971661"/>
              <a:ext cx="6532879" cy="523220"/>
              <a:chOff x="4930196" y="4155366"/>
              <a:chExt cx="6532879" cy="52322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3D57A0CF-DEDC-4068-BA25-59D7A23D4E4F}"/>
                  </a:ext>
                </a:extLst>
              </p:cNvPr>
              <p:cNvSpPr/>
              <p:nvPr/>
            </p:nvSpPr>
            <p:spPr>
              <a:xfrm>
                <a:off x="4930196" y="4236976"/>
                <a:ext cx="1404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/>
                    </a:solidFill>
                  </a:rPr>
                  <a:t>Cluster 3</a:t>
                </a: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31BFE012-8E27-45A4-BC97-00C454506258}"/>
                  </a:ext>
                </a:extLst>
              </p:cNvPr>
              <p:cNvSpPr/>
              <p:nvPr/>
            </p:nvSpPr>
            <p:spPr>
              <a:xfrm>
                <a:off x="6327391" y="4155366"/>
                <a:ext cx="3780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1400" dirty="0" smtClean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취약계층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거주인구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 dirty="0" smtClean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인프라지수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HIGH</a:t>
                </a:r>
                <a:r>
                  <a:rPr lang="en-US" altLang="ko-KR" sz="1400" dirty="0" smtClean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endParaRPr lang="en-US" altLang="ko-KR" sz="14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atinLnBrk="0">
                  <a:defRPr/>
                </a:pPr>
                <a:r>
                  <a:rPr lang="ko-KR" altLang="en-US" sz="14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ex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1100" dirty="0">
                    <a:solidFill>
                      <a:prstClr val="black"/>
                    </a:solidFill>
                  </a:rPr>
                  <a:t> </a:t>
                </a:r>
                <a:r>
                  <a:rPr lang="ko-KR" altLang="en-US" sz="1100" dirty="0" err="1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신미주아파트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수원은혜교회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r>
                  <a:rPr lang="ko-KR" altLang="en-US" sz="1100" dirty="0" err="1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한양수자인파크원아파트</a:t>
                </a:r>
                <a:endParaRPr lang="en-US" altLang="ko-KR" sz="1100" dirty="0">
                  <a:solidFill>
                    <a:srgbClr val="A5A5A5">
                      <a:lumMod val="7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30C04CEC-F336-465C-9615-32461597103A}"/>
                  </a:ext>
                </a:extLst>
              </p:cNvPr>
              <p:cNvSpPr/>
              <p:nvPr/>
            </p:nvSpPr>
            <p:spPr>
              <a:xfrm>
                <a:off x="10633782" y="4216921"/>
                <a:ext cx="8292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10</a:t>
                </a:r>
                <a:r>
                  <a:rPr lang="ko-KR" altLang="en-US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87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131066" y="4146976"/>
                <a:ext cx="47904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5323807" y="4604716"/>
            <a:ext cx="6532879" cy="536428"/>
            <a:chOff x="5323807" y="4647691"/>
            <a:chExt cx="6532879" cy="536428"/>
          </a:xfrm>
        </p:grpSpPr>
        <p:sp>
          <p:nvSpPr>
            <p:cNvPr id="99" name="직사각형 98"/>
            <p:cNvSpPr/>
            <p:nvPr/>
          </p:nvSpPr>
          <p:spPr>
            <a:xfrm>
              <a:off x="5323807" y="4647691"/>
              <a:ext cx="6532878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323807" y="4654295"/>
              <a:ext cx="6532879" cy="523220"/>
              <a:chOff x="4930196" y="4767041"/>
              <a:chExt cx="6532879" cy="52322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BE04CFC8-98B4-48A6-9717-6346073F7EE2}"/>
                  </a:ext>
                </a:extLst>
              </p:cNvPr>
              <p:cNvSpPr/>
              <p:nvPr/>
            </p:nvSpPr>
            <p:spPr>
              <a:xfrm>
                <a:off x="4930196" y="4848651"/>
                <a:ext cx="1404000" cy="36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white"/>
                    </a:solidFill>
                  </a:rPr>
                  <a:t>Cluster 1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97C9C6A7-08F2-4885-B85B-863F80F9E2BC}"/>
                  </a:ext>
                </a:extLst>
              </p:cNvPr>
              <p:cNvSpPr/>
              <p:nvPr/>
            </p:nvSpPr>
            <p:spPr>
              <a:xfrm>
                <a:off x="6327391" y="4767041"/>
                <a:ext cx="3780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1400" dirty="0" smtClean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인프라지수 </a:t>
                </a:r>
                <a:r>
                  <a:rPr lang="en-US" altLang="ko-KR" sz="1400" b="1" dirty="0" smtClean="0">
                    <a:solidFill>
                      <a:srgbClr val="0033CC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HIGH</a:t>
                </a:r>
                <a:r>
                  <a:rPr lang="en-US" altLang="ko-KR" sz="1400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400" dirty="0" smtClean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취약계층 거주인구 </a:t>
                </a:r>
                <a:r>
                  <a:rPr lang="en-US" altLang="ko-KR" sz="1400" b="1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LOW</a:t>
                </a:r>
                <a:endParaRPr lang="en-US" altLang="ko-KR" sz="14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</a:t>
                </a:r>
                <a:r>
                  <a:rPr lang="ko-KR" altLang="en-US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x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</a:t>
                </a:r>
                <a:r>
                  <a:rPr lang="ko-KR" altLang="en-US" sz="1100" dirty="0" err="1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곡반중학교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100" dirty="0" err="1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삼익아파트</a:t>
                </a:r>
                <a:endParaRPr lang="en-US" altLang="ko-KR" sz="1100" dirty="0">
                  <a:solidFill>
                    <a:srgbClr val="A5A5A5">
                      <a:lumMod val="7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xmlns="" id="{3CF4F908-E158-49ED-BA8C-B02ED85DBD62}"/>
                  </a:ext>
                </a:extLst>
              </p:cNvPr>
              <p:cNvSpPr/>
              <p:nvPr/>
            </p:nvSpPr>
            <p:spPr>
              <a:xfrm>
                <a:off x="10633782" y="4828596"/>
                <a:ext cx="8292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7.5</a:t>
                </a:r>
                <a:r>
                  <a:rPr lang="ko-KR" altLang="en-US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88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131066" y="4758652"/>
                <a:ext cx="47904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그룹 18"/>
          <p:cNvGrpSpPr/>
          <p:nvPr/>
        </p:nvGrpSpPr>
        <p:grpSpPr>
          <a:xfrm>
            <a:off x="5323807" y="5244375"/>
            <a:ext cx="6532879" cy="536428"/>
            <a:chOff x="5349769" y="5255289"/>
            <a:chExt cx="6532879" cy="536428"/>
          </a:xfrm>
        </p:grpSpPr>
        <p:sp>
          <p:nvSpPr>
            <p:cNvPr id="100" name="직사각형 99"/>
            <p:cNvSpPr/>
            <p:nvPr/>
          </p:nvSpPr>
          <p:spPr>
            <a:xfrm>
              <a:off x="5349769" y="5255289"/>
              <a:ext cx="6532878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349769" y="5283983"/>
              <a:ext cx="6532879" cy="479040"/>
              <a:chOff x="4930196" y="5416887"/>
              <a:chExt cx="6532879" cy="47904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DB231C75-FEEC-4B58-9130-52A708497517}"/>
                  </a:ext>
                </a:extLst>
              </p:cNvPr>
              <p:cNvSpPr/>
              <p:nvPr/>
            </p:nvSpPr>
            <p:spPr>
              <a:xfrm>
                <a:off x="4930196" y="5476407"/>
                <a:ext cx="1404000" cy="36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white"/>
                    </a:solidFill>
                  </a:rPr>
                  <a:t>Cluster 0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1EA34525-9729-4771-92F9-A753DD0D88A6}"/>
                  </a:ext>
                </a:extLst>
              </p:cNvPr>
              <p:cNvSpPr/>
              <p:nvPr/>
            </p:nvSpPr>
            <p:spPr>
              <a:xfrm>
                <a:off x="6327391" y="5417880"/>
                <a:ext cx="378000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 smtClean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인프라지수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취약계층 </a:t>
                </a:r>
                <a:r>
                  <a:rPr lang="ko-KR" altLang="en-US" sz="1400" dirty="0" smtClean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거주인구 </a:t>
                </a:r>
                <a:r>
                  <a:rPr lang="en-US" altLang="ko-KR" sz="1400" b="1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LOW</a:t>
                </a:r>
                <a:endParaRPr lang="en-US" altLang="ko-KR" sz="1400" dirty="0">
                  <a:solidFill>
                    <a:srgbClr val="A5A5A5">
                      <a:lumMod val="7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100" dirty="0" err="1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x)</a:t>
                </a:r>
                <a:r>
                  <a:rPr lang="ko-KR" altLang="en-US" sz="1100" dirty="0">
                    <a:solidFill>
                      <a:prstClr val="black"/>
                    </a:solidFill>
                  </a:rPr>
                  <a:t> </a:t>
                </a:r>
                <a:r>
                  <a:rPr lang="ko-KR" altLang="en-US" sz="1100" dirty="0" err="1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남수원초등학교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농수산물시장</a:t>
                </a:r>
                <a:endParaRPr lang="en-US" altLang="ko-KR" sz="1100" dirty="0">
                  <a:solidFill>
                    <a:srgbClr val="A5A5A5">
                      <a:lumMod val="7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xmlns="" id="{C9D3E914-463E-4023-B288-2541D71B23D3}"/>
                  </a:ext>
                </a:extLst>
              </p:cNvPr>
              <p:cNvSpPr/>
              <p:nvPr/>
            </p:nvSpPr>
            <p:spPr>
              <a:xfrm>
                <a:off x="10633782" y="5456352"/>
                <a:ext cx="8292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5</a:t>
                </a:r>
                <a:r>
                  <a:rPr lang="ko-KR" altLang="en-US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89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131066" y="5386407"/>
                <a:ext cx="47904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4" name="그룹 23"/>
          <p:cNvGrpSpPr/>
          <p:nvPr/>
        </p:nvGrpSpPr>
        <p:grpSpPr>
          <a:xfrm>
            <a:off x="5323807" y="5884035"/>
            <a:ext cx="6532878" cy="536428"/>
            <a:chOff x="5349769" y="5884035"/>
            <a:chExt cx="6532878" cy="536428"/>
          </a:xfrm>
        </p:grpSpPr>
        <p:sp>
          <p:nvSpPr>
            <p:cNvPr id="101" name="직사각형 100"/>
            <p:cNvSpPr/>
            <p:nvPr/>
          </p:nvSpPr>
          <p:spPr>
            <a:xfrm>
              <a:off x="5349769" y="5884035"/>
              <a:ext cx="6532878" cy="536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349769" y="5912729"/>
              <a:ext cx="6532878" cy="479040"/>
              <a:chOff x="4930197" y="6041709"/>
              <a:chExt cx="6532878" cy="47904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11BF38DC-58A6-40EC-8EAA-1B3111F1C65C}"/>
                  </a:ext>
                </a:extLst>
              </p:cNvPr>
              <p:cNvSpPr/>
              <p:nvPr/>
            </p:nvSpPr>
            <p:spPr>
              <a:xfrm>
                <a:off x="4930197" y="6101229"/>
                <a:ext cx="1404000" cy="360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white"/>
                    </a:solidFill>
                  </a:rPr>
                  <a:t>Cluster 2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1931A340-95E4-48FE-93F7-252F8A6893C4}"/>
                  </a:ext>
                </a:extLst>
              </p:cNvPr>
              <p:cNvSpPr/>
              <p:nvPr/>
            </p:nvSpPr>
            <p:spPr>
              <a:xfrm>
                <a:off x="6327392" y="6042702"/>
                <a:ext cx="378000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 smtClean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인프라지수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취약계층 </a:t>
                </a:r>
                <a:r>
                  <a:rPr lang="ko-KR" altLang="en-US" sz="1400" dirty="0" smtClean="0">
                    <a:solidFill>
                      <a:prstClr val="black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거주인구 </a:t>
                </a:r>
                <a:r>
                  <a:rPr lang="en-US" altLang="ko-KR" sz="1400" b="1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LOW</a:t>
                </a:r>
                <a:endParaRPr lang="en-US" altLang="ko-KR" sz="14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ex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1100" dirty="0">
                    <a:solidFill>
                      <a:prstClr val="black"/>
                    </a:solidFill>
                  </a:rPr>
                  <a:t> </a:t>
                </a:r>
                <a:r>
                  <a:rPr lang="ko-KR" altLang="en-US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권선구청</a:t>
                </a:r>
                <a:r>
                  <a:rPr lang="en-US" altLang="ko-KR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A5A5A5">
                        <a:lumMod val="75000"/>
                      </a:srgb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백선교회</a:t>
                </a:r>
                <a:endParaRPr lang="en-US" altLang="ko-KR" sz="1100" dirty="0">
                  <a:solidFill>
                    <a:srgbClr val="A5A5A5">
                      <a:lumMod val="75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F91B8258-1D34-4217-A84A-A37086F94DF4}"/>
                  </a:ext>
                </a:extLst>
              </p:cNvPr>
              <p:cNvSpPr/>
              <p:nvPr/>
            </p:nvSpPr>
            <p:spPr>
              <a:xfrm>
                <a:off x="10633782" y="6081174"/>
                <a:ext cx="8292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0">
                  <a:defRPr/>
                </a:pPr>
                <a:r>
                  <a:rPr lang="en-US" altLang="ko-KR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2.5</a:t>
                </a:r>
                <a:r>
                  <a:rPr lang="ko-KR" altLang="en-US" sz="2000" kern="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</a:t>
                </a:r>
                <a:endPara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90" name="Picture 6">
                <a:extLst>
                  <a:ext uri="{FF2B5EF4-FFF2-40B4-BE49-F238E27FC236}">
                    <a16:creationId xmlns:a16="http://schemas.microsoft.com/office/drawing/2014/main" xmlns="" id="{AD2541A0-387C-496A-8B1F-67B0D6F6C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0131067" y="6011229"/>
                <a:ext cx="47904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4" name="그룹 93"/>
          <p:cNvGrpSpPr/>
          <p:nvPr/>
        </p:nvGrpSpPr>
        <p:grpSpPr>
          <a:xfrm>
            <a:off x="769549" y="4919613"/>
            <a:ext cx="2942611" cy="1544950"/>
            <a:chOff x="770965" y="4683052"/>
            <a:chExt cx="2942611" cy="1544950"/>
          </a:xfrm>
        </p:grpSpPr>
        <p:sp>
          <p:nvSpPr>
            <p:cNvPr id="95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770965" y="4856249"/>
              <a:ext cx="2942611" cy="1371753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just" latinLnBrk="0">
                <a:defRPr/>
              </a:pPr>
              <a:endPara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00031005-A11F-4CCA-88A6-B8D68CDC9C4A}"/>
                </a:ext>
              </a:extLst>
            </p:cNvPr>
            <p:cNvSpPr/>
            <p:nvPr/>
          </p:nvSpPr>
          <p:spPr>
            <a:xfrm>
              <a:off x="1145573" y="4683052"/>
              <a:ext cx="2180524" cy="3567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군집별</a:t>
              </a:r>
              <a:r>
                <a:rPr lang="ko-KR" altLang="en-US" sz="16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정류소 개수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6EC99FBC-A976-4286-9C05-379071CD0770}"/>
                </a:ext>
              </a:extLst>
            </p:cNvPr>
            <p:cNvSpPr/>
            <p:nvPr/>
          </p:nvSpPr>
          <p:spPr>
            <a:xfrm>
              <a:off x="1310613" y="5130256"/>
              <a:ext cx="18504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500" b="1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0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  268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1 :   259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2 :   252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 3 :   149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2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8"/>
          <a:srcRect t="18829" r="19019"/>
          <a:stretch/>
        </p:blipFill>
        <p:spPr>
          <a:xfrm>
            <a:off x="5785064" y="2088112"/>
            <a:ext cx="3816136" cy="1477941"/>
          </a:xfrm>
          <a:prstGeom prst="rect">
            <a:avLst/>
          </a:prstGeom>
        </p:spPr>
      </p:pic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04527"/>
              </p:ext>
            </p:extLst>
          </p:nvPr>
        </p:nvGraphicFramePr>
        <p:xfrm>
          <a:off x="6772487" y="1902541"/>
          <a:ext cx="2796766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581"/>
                <a:gridCol w="849586"/>
                <a:gridCol w="861599"/>
              </a:tblGrid>
              <a:tr h="245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정류장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인프라</a:t>
                      </a:r>
                      <a:endParaRPr lang="en-US" altLang="ko-KR" sz="105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지수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취약계층</a:t>
                      </a:r>
                      <a:endParaRPr lang="en-US" altLang="ko-KR" sz="105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거주인구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45225" y="1749842"/>
            <a:ext cx="6562164" cy="3358315"/>
            <a:chOff x="3325907" y="2043954"/>
            <a:chExt cx="6562164" cy="3358315"/>
          </a:xfrm>
        </p:grpSpPr>
        <p:sp>
          <p:nvSpPr>
            <p:cNvPr id="5" name="TextBox 4"/>
            <p:cNvSpPr txBox="1"/>
            <p:nvPr/>
          </p:nvSpPr>
          <p:spPr>
            <a:xfrm>
              <a:off x="3325907" y="2043954"/>
              <a:ext cx="63118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미세먼지 저감 효과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25907" y="2968467"/>
              <a:ext cx="63118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미세먼지 측정 효과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25907" y="3892980"/>
              <a:ext cx="6562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요인 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 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교통약자</a:t>
              </a:r>
              <a:r>
                <a:rPr lang="en-US" altLang="ko-KR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3200" dirty="0" smtClean="0">
                  <a:solidFill>
                    <a:schemeClr val="bg1">
                      <a:lumMod val="9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미세먼지 취약계층</a:t>
              </a:r>
              <a:endPara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25907" y="4817494"/>
              <a:ext cx="6562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1A2E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점수 합산</a:t>
              </a:r>
              <a:endParaRPr lang="en-US" altLang="ko-KR" sz="3200" dirty="0" smtClean="0">
                <a:solidFill>
                  <a:srgbClr val="1A2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85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787086" y="3034245"/>
            <a:ext cx="0" cy="3707214"/>
          </a:xfrm>
          <a:prstGeom prst="line">
            <a:avLst/>
          </a:prstGeom>
          <a:ln w="57150" cap="flat">
            <a:solidFill>
              <a:schemeClr val="bg1">
                <a:alpha val="94000"/>
              </a:schemeClr>
            </a:solidFill>
            <a:headEnd w="sm" len="sm"/>
            <a:tailEnd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과정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CDC610A-DFED-4E18-9805-F9BEB0F9242E}"/>
              </a:ext>
            </a:extLst>
          </p:cNvPr>
          <p:cNvSpPr/>
          <p:nvPr/>
        </p:nvSpPr>
        <p:spPr>
          <a:xfrm>
            <a:off x="531223" y="3330531"/>
            <a:ext cx="5015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ü"/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요인 점수 합산 시 가중치 정하기</a:t>
            </a:r>
            <a:endParaRPr lang="en-US" altLang="ko-KR" sz="20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16936" y="1742384"/>
            <a:ext cx="10758127" cy="1372546"/>
            <a:chOff x="468642" y="1635067"/>
            <a:chExt cx="10758127" cy="13725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8DE4A736-14F8-440B-BB6B-5493CF3BBC84}"/>
                </a:ext>
              </a:extLst>
            </p:cNvPr>
            <p:cNvSpPr/>
            <p:nvPr/>
          </p:nvSpPr>
          <p:spPr>
            <a:xfrm>
              <a:off x="468642" y="1635067"/>
              <a:ext cx="10758127" cy="13725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723910" y="1884394"/>
              <a:ext cx="10180699" cy="873893"/>
              <a:chOff x="723910" y="1913442"/>
              <a:chExt cx="10180699" cy="873893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xmlns="" id="{462B59F1-3275-41CE-8719-72B870C19222}"/>
                  </a:ext>
                </a:extLst>
              </p:cNvPr>
              <p:cNvSpPr/>
              <p:nvPr/>
            </p:nvSpPr>
            <p:spPr>
              <a:xfrm>
                <a:off x="723910" y="1958948"/>
                <a:ext cx="1728000" cy="828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요인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미세먼지 저감효과</a:t>
                </a:r>
                <a:endParaRPr lang="en-US" altLang="ko-KR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점수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xmlns="" id="{FCD2D87A-EB9E-4F49-91A3-22236523536C}"/>
                  </a:ext>
                </a:extLst>
              </p:cNvPr>
              <p:cNvSpPr/>
              <p:nvPr/>
            </p:nvSpPr>
            <p:spPr>
              <a:xfrm>
                <a:off x="3084876" y="1959335"/>
                <a:ext cx="1728000" cy="828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요인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미세먼지 측정효과</a:t>
                </a:r>
                <a:endParaRPr lang="en-US" altLang="ko-KR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점수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xmlns="" id="{07270AF4-94B4-4393-9158-B7EBB833BFE2}"/>
                  </a:ext>
                </a:extLst>
              </p:cNvPr>
              <p:cNvSpPr/>
              <p:nvPr/>
            </p:nvSpPr>
            <p:spPr>
              <a:xfrm>
                <a:off x="5504237" y="1913442"/>
                <a:ext cx="1728000" cy="828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요인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미세먼지 취약계층 </a:t>
                </a:r>
                <a:endParaRPr lang="en-US" altLang="ko-KR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및 교통약자 </a:t>
                </a:r>
                <a:endParaRPr lang="en-US" altLang="ko-KR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점수</a:t>
                </a:r>
              </a:p>
            </p:txBody>
          </p:sp>
          <p:pic>
            <p:nvPicPr>
              <p:cNvPr id="11" name="그래픽 10" descr="추가 단색으로 채워진">
                <a:extLst>
                  <a:ext uri="{FF2B5EF4-FFF2-40B4-BE49-F238E27FC236}">
                    <a16:creationId xmlns:a16="http://schemas.microsoft.com/office/drawing/2014/main" xmlns="" id="{7AF5C8BA-5142-4394-B121-0FAB42EF3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2578488" y="2115035"/>
                <a:ext cx="379809" cy="412610"/>
              </a:xfrm>
              <a:prstGeom prst="rect">
                <a:avLst/>
              </a:prstGeom>
            </p:spPr>
          </p:pic>
          <p:pic>
            <p:nvPicPr>
              <p:cNvPr id="12" name="그래픽 11" descr="추가 단색으로 채워진">
                <a:extLst>
                  <a:ext uri="{FF2B5EF4-FFF2-40B4-BE49-F238E27FC236}">
                    <a16:creationId xmlns:a16="http://schemas.microsoft.com/office/drawing/2014/main" xmlns="" id="{F63964E1-FB82-4100-B9F2-C3FA49614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4941776" y="2085838"/>
                <a:ext cx="433562" cy="471005"/>
              </a:xfrm>
              <a:prstGeom prst="rect">
                <a:avLst/>
              </a:prstGeom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8993332" y="2248375"/>
                <a:ext cx="369278" cy="145931"/>
                <a:chOff x="8793994" y="2262729"/>
                <a:chExt cx="369278" cy="145931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xmlns="" id="{71E3972B-A6C3-41E6-980C-AD583FEF3CEE}"/>
                    </a:ext>
                  </a:extLst>
                </p:cNvPr>
                <p:cNvSpPr/>
                <p:nvPr/>
              </p:nvSpPr>
              <p:spPr>
                <a:xfrm>
                  <a:off x="8793994" y="2262729"/>
                  <a:ext cx="369278" cy="4571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xmlns="" id="{94A1851F-936E-44C2-BA59-2F2BF2381AFC}"/>
                    </a:ext>
                  </a:extLst>
                </p:cNvPr>
                <p:cNvSpPr/>
                <p:nvPr/>
              </p:nvSpPr>
              <p:spPr>
                <a:xfrm>
                  <a:off x="8793994" y="2362941"/>
                  <a:ext cx="369278" cy="4571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xmlns="" id="{967B94CB-8645-47CC-9ED4-B3DE3A870B4E}"/>
                  </a:ext>
                </a:extLst>
              </p:cNvPr>
              <p:cNvSpPr/>
              <p:nvPr/>
            </p:nvSpPr>
            <p:spPr>
              <a:xfrm>
                <a:off x="9472788" y="1929605"/>
                <a:ext cx="1431821" cy="783470"/>
              </a:xfrm>
              <a:prstGeom prst="roundRect">
                <a:avLst/>
              </a:prstGeom>
              <a:solidFill>
                <a:srgbClr val="203864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9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최종 점수</a:t>
                </a:r>
              </a:p>
            </p:txBody>
          </p:sp>
          <p:pic>
            <p:nvPicPr>
              <p:cNvPr id="22" name="그래픽 21" descr="추가 단색으로 채워진">
                <a:extLst>
                  <a:ext uri="{FF2B5EF4-FFF2-40B4-BE49-F238E27FC236}">
                    <a16:creationId xmlns:a16="http://schemas.microsoft.com/office/drawing/2014/main" xmlns="" id="{8D1BE00A-F61F-453A-9CBF-4CA37601A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 rot="8091153">
                <a:off x="7359266" y="2109369"/>
                <a:ext cx="390240" cy="423942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B9F3DA56-FB61-453E-8FAC-4E56D37BA1A3}"/>
                  </a:ext>
                </a:extLst>
              </p:cNvPr>
              <p:cNvSpPr/>
              <p:nvPr/>
            </p:nvSpPr>
            <p:spPr>
              <a:xfrm>
                <a:off x="7876535" y="2059730"/>
                <a:ext cx="10066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en-US" altLang="ko-KR" sz="2800" kern="0" dirty="0">
                    <a:solidFill>
                      <a:srgbClr val="0070C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0.51</a:t>
                </a:r>
              </a:p>
            </p:txBody>
          </p:sp>
        </p:grpSp>
      </p:grpSp>
      <p:pic>
        <p:nvPicPr>
          <p:cNvPr id="2058" name="Picture 10">
            <a:extLst>
              <a:ext uri="{FF2B5EF4-FFF2-40B4-BE49-F238E27FC236}">
                <a16:creationId xmlns:a16="http://schemas.microsoft.com/office/drawing/2014/main" xmlns="" id="{BE593ECB-77F7-41D6-AA53-C193E543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8" t="58353" r="3463" b="28248"/>
          <a:stretch/>
        </p:blipFill>
        <p:spPr bwMode="auto">
          <a:xfrm>
            <a:off x="5457538" y="2673344"/>
            <a:ext cx="4045985" cy="3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1C9E8CE-5208-47F1-9B5C-71CB020D77B7}"/>
              </a:ext>
            </a:extLst>
          </p:cNvPr>
          <p:cNvSpPr/>
          <p:nvPr/>
        </p:nvSpPr>
        <p:spPr>
          <a:xfrm>
            <a:off x="531223" y="3928052"/>
            <a:ext cx="631926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+mj-ea"/>
              <a:buAutoNum type="circleNumDbPlain"/>
              <a:defRPr/>
            </a:pPr>
            <a:r>
              <a:rPr lang="ko-KR" altLang="en-US" sz="1600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category1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category2</a:t>
            </a: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 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 인구</a:t>
            </a:r>
            <a:r>
              <a:rPr lang="ko-KR" altLang="en-US" sz="1600" b="1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대한 지표 </a:t>
            </a:r>
            <a:r>
              <a:rPr lang="en-US" altLang="ko-KR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342900" indent="-342900" latinLnBrk="0">
              <a:buFont typeface="+mj-ea"/>
              <a:buAutoNum type="circleNumDbPlain"/>
              <a:defRPr/>
            </a:pPr>
            <a:endParaRPr lang="en-US" altLang="ko-KR" sz="15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latinLnBrk="0">
              <a:buFont typeface="+mj-ea"/>
              <a:buAutoNum type="circleNumDbPlain"/>
              <a:defRPr/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category3</a:t>
            </a: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ko-KR" altLang="en-US" sz="1600" b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일부 인구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에만 해당되는 지표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 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0.51</a:t>
            </a:r>
            <a:endParaRPr lang="ko-KR" altLang="en-US" sz="1600" b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500" dirty="0" smtClean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 smtClean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유소년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*2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 0.2533 </a:t>
            </a:r>
          </a:p>
          <a:p>
            <a:pPr latinLnBrk="0">
              <a:defRPr/>
            </a:pP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500" dirty="0" smtClean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500" dirty="0" smtClean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임산부는 신생아 통계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7791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대체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임산부의 가중치는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아이와 산모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pPr latinLnBrk="0">
              <a:defRPr/>
            </a:pPr>
            <a:r>
              <a:rPr lang="en-US" altLang="ko-KR" sz="1500" dirty="0" smtClean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취약계층의 미세먼지 저감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편의시설 설치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음성안내 등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일반인의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배의 </a:t>
            </a:r>
            <a:r>
              <a:rPr lang="en-US" altLang="ko-KR" sz="1500" b="0" i="0" dirty="0" smtClean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500" b="0" i="0" dirty="0" smtClean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500" b="0" i="0" dirty="0" smtClean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500" b="0" i="0" dirty="0" smtClean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효용을  </a:t>
            </a:r>
            <a:r>
              <a:rPr lang="ko-KR" altLang="en-US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가정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en-US" alt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0.2533 * 2 = </a:t>
            </a:r>
            <a:r>
              <a:rPr lang="en-US" altLang="ko-KR" sz="1500" b="0" i="0" dirty="0" smtClean="0">
                <a:solidFill>
                  <a:schemeClr val="accent3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0.51</a:t>
            </a:r>
            <a:endParaRPr lang="en-US" altLang="ko-KR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38A7B8AA-DD2D-4579-9372-1FF2CBC30014}"/>
              </a:ext>
            </a:extLst>
          </p:cNvPr>
          <p:cNvSpPr/>
          <p:nvPr/>
        </p:nvSpPr>
        <p:spPr>
          <a:xfrm>
            <a:off x="7042255" y="3330531"/>
            <a:ext cx="4450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ü"/>
              <a:defRPr/>
            </a:pPr>
            <a:r>
              <a:rPr lang="ko-KR" altLang="en-US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적용 후 최종 점수 </a:t>
            </a:r>
            <a:r>
              <a:rPr lang="en-US" altLang="ko-KR" sz="2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 5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B13C512-1E18-4308-87B8-3AEF774FAA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6" t="50800" r="53310" b="19259"/>
          <a:stretch/>
        </p:blipFill>
        <p:spPr>
          <a:xfrm>
            <a:off x="7066294" y="3928052"/>
            <a:ext cx="4910311" cy="2105691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68642" y="1217920"/>
            <a:ext cx="3646924" cy="400110"/>
            <a:chOff x="601368" y="1207883"/>
            <a:chExt cx="3646924" cy="400110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2940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0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점수 합산 및 최종점수</a:t>
              </a:r>
              <a:endPara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2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0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과정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29735" y="1923184"/>
            <a:ext cx="3299581" cy="4482488"/>
            <a:chOff x="438700" y="2030764"/>
            <a:chExt cx="3299581" cy="44824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A7F8F7A1-C436-4F2A-9112-D5301D00D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584" t="28445" r="40000" b="22963"/>
            <a:stretch/>
          </p:blipFill>
          <p:spPr>
            <a:xfrm>
              <a:off x="681241" y="2569812"/>
              <a:ext cx="2814498" cy="2707200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85951BA3-0C7A-4E95-B97F-7E6736682B88}"/>
                </a:ext>
              </a:extLst>
            </p:cNvPr>
            <p:cNvSpPr/>
            <p:nvPr/>
          </p:nvSpPr>
          <p:spPr>
            <a:xfrm>
              <a:off x="438700" y="5497589"/>
              <a:ext cx="329958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가중치가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고려된 각 요인의 점수를 합산 후</a:t>
              </a:r>
              <a:endParaRPr lang="en-US" altLang="ko-KR" sz="15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개의 정류소를 선정할 때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</a:p>
            <a:p>
              <a:pPr algn="ctr" latinLnBrk="0">
                <a:defRPr/>
              </a:pPr>
              <a:r>
                <a:rPr lang="ko-KR" altLang="en-US" sz="1500" b="1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일부 지역에 심각한 </a:t>
              </a:r>
              <a:r>
                <a:rPr lang="ko-KR" altLang="en-US" sz="1500" b="1" kern="0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밀집현상 발생</a:t>
              </a:r>
              <a:endParaRPr lang="en-US" altLang="ko-KR" sz="1500" b="1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en-US" altLang="ko-KR" sz="15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5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수원역 인근 정류장 </a:t>
              </a:r>
              <a:r>
                <a:rPr lang="en-US" altLang="ko-KR" sz="15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7</a:t>
              </a:r>
              <a:r>
                <a:rPr lang="ko-KR" altLang="en-US" sz="15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 선정됨</a:t>
              </a:r>
              <a:r>
                <a:rPr lang="en-US" altLang="ko-KR" sz="1500" kern="0" dirty="0">
                  <a:solidFill>
                    <a:schemeClr val="accent3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C6F58660-81F3-4AFA-B64B-ACEEB0DC4911}"/>
                </a:ext>
              </a:extLst>
            </p:cNvPr>
            <p:cNvSpPr/>
            <p:nvPr/>
          </p:nvSpPr>
          <p:spPr>
            <a:xfrm>
              <a:off x="1330809" y="2030764"/>
              <a:ext cx="15153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 1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382311" y="1923184"/>
            <a:ext cx="3158433" cy="4493021"/>
            <a:chOff x="4455459" y="2030764"/>
            <a:chExt cx="3158433" cy="449302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9BDE8A43-A382-448B-B5E4-D5DEB58BE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000" t="35556" r="31250" b="15407"/>
            <a:stretch/>
          </p:blipFill>
          <p:spPr>
            <a:xfrm>
              <a:off x="4623823" y="2569812"/>
              <a:ext cx="2821704" cy="27072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535740F7-D3BC-4ABE-A28C-B8A4A5C37D9F}"/>
                </a:ext>
              </a:extLst>
            </p:cNvPr>
            <p:cNvSpPr/>
            <p:nvPr/>
          </p:nvSpPr>
          <p:spPr>
            <a:xfrm>
              <a:off x="5276994" y="2030764"/>
              <a:ext cx="15153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 2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B3641809-10A1-4728-ABDE-0ADEA240D4BD}"/>
                </a:ext>
              </a:extLst>
            </p:cNvPr>
            <p:cNvSpPr/>
            <p:nvPr/>
          </p:nvSpPr>
          <p:spPr>
            <a:xfrm>
              <a:off x="4455459" y="5508122"/>
              <a:ext cx="315843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Model 1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에서 선정된 순위를 고려하되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</a:p>
            <a:p>
              <a:pPr algn="ctr" latinLnBrk="0">
                <a:defRPr/>
              </a:pPr>
              <a:r>
                <a:rPr lang="ko-KR" altLang="en-US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후보 버스정류장 </a:t>
              </a:r>
              <a:r>
                <a:rPr lang="ko-KR" altLang="en-US" sz="150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반경 </a:t>
              </a:r>
              <a:r>
                <a:rPr lang="en-US" altLang="ko-KR" sz="1500" b="1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500m</a:t>
              </a:r>
              <a:r>
                <a:rPr lang="en-US" altLang="ko-KR" sz="1500" b="1" kern="0" dirty="0">
                  <a:solidFill>
                    <a:srgbClr val="1A2E5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500" kern="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 </a:t>
              </a:r>
              <a:endPara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ko-KR" altLang="en-US" sz="1500" b="1" kern="0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이미 다른 버스정류장이 선정되었다면</a:t>
              </a:r>
              <a:endParaRPr lang="en-US" altLang="ko-KR" sz="1500" b="1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ko-KR" altLang="en-US" sz="1500" b="1" kern="0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후보에서 제외</a:t>
              </a:r>
              <a:endParaRPr lang="en-US" altLang="ko-KR" sz="1500" b="1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93740" y="1923184"/>
            <a:ext cx="3656956" cy="4239161"/>
            <a:chOff x="8032376" y="2030764"/>
            <a:chExt cx="3656956" cy="423916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AEB72EB5-7714-4A60-8C49-53196B0A3F6D}"/>
                </a:ext>
              </a:extLst>
            </p:cNvPr>
            <p:cNvSpPr/>
            <p:nvPr/>
          </p:nvSpPr>
          <p:spPr>
            <a:xfrm>
              <a:off x="9103173" y="2030764"/>
              <a:ext cx="15153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2400" b="1" kern="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 3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72F425F2-86F2-4502-BB02-107BD1AAC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200" t="29077" r="37500" b="22405"/>
            <a:stretch/>
          </p:blipFill>
          <p:spPr>
            <a:xfrm>
              <a:off x="8407870" y="2569812"/>
              <a:ext cx="2905968" cy="2706796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AE74F2B9-7DC1-40E2-9C20-55E9ED25737C}"/>
                </a:ext>
              </a:extLst>
            </p:cNvPr>
            <p:cNvSpPr/>
            <p:nvPr/>
          </p:nvSpPr>
          <p:spPr>
            <a:xfrm>
              <a:off x="8032376" y="5485095"/>
              <a:ext cx="365695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Model 2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와 같이 반경 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500m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버퍼 생성 후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</a:p>
            <a:p>
              <a:pPr algn="ctr" latinLnBrk="0">
                <a:defRPr/>
              </a:pPr>
              <a:r>
                <a:rPr lang="ko-KR" altLang="en-US" sz="1500" b="1" kern="0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구별 인구밀도에 따라 개수 할당</a:t>
              </a:r>
              <a:endParaRPr lang="en-US" altLang="ko-KR" sz="1500" b="1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권선구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5,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장안구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6 ,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영통구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:9,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팔달구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:10)</a:t>
              </a:r>
              <a:endParaRPr lang="en-US" altLang="ko-KR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304327" y="2032688"/>
            <a:ext cx="1419072" cy="1114143"/>
            <a:chOff x="3325448" y="3124116"/>
            <a:chExt cx="1419072" cy="111414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8EDBBA20-3302-4ACE-BD9B-D54F8FECE8BE}"/>
                </a:ext>
              </a:extLst>
            </p:cNvPr>
            <p:cNvSpPr/>
            <p:nvPr/>
          </p:nvSpPr>
          <p:spPr>
            <a:xfrm>
              <a:off x="3325448" y="3124116"/>
              <a:ext cx="1419072" cy="344504"/>
            </a:xfrm>
            <a:prstGeom prst="roundRect">
              <a:avLst/>
            </a:prstGeom>
            <a:solidFill>
              <a:srgbClr val="2038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1km</a:t>
              </a:r>
              <a:r>
                <a:rPr lang="ko-KR" altLang="en-US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버퍼 생성</a:t>
              </a:r>
            </a:p>
          </p:txBody>
        </p:sp>
        <p:pic>
          <p:nvPicPr>
            <p:cNvPr id="30" name="그래픽 31" descr="위쪽 화살표 윤곽선">
              <a:extLst>
                <a:ext uri="{FF2B5EF4-FFF2-40B4-BE49-F238E27FC236}">
                  <a16:creationId xmlns="" xmlns:a16="http://schemas.microsoft.com/office/drawing/2014/main" id="{452DD2F1-1481-4A24-8521-DFBC0EFD3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619485" y="3486583"/>
              <a:ext cx="830998" cy="672353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7293938" y="2052531"/>
            <a:ext cx="1419072" cy="1094301"/>
            <a:chOff x="7315059" y="3143959"/>
            <a:chExt cx="1419072" cy="109430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xmlns="" id="{670BC158-624A-4FC1-9A59-2EEC1229477F}"/>
                </a:ext>
              </a:extLst>
            </p:cNvPr>
            <p:cNvSpPr/>
            <p:nvPr/>
          </p:nvSpPr>
          <p:spPr>
            <a:xfrm>
              <a:off x="7315059" y="3143959"/>
              <a:ext cx="1419072" cy="344504"/>
            </a:xfrm>
            <a:prstGeom prst="roundRect">
              <a:avLst/>
            </a:prstGeom>
            <a:solidFill>
              <a:srgbClr val="2038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구별 개수 지정</a:t>
              </a:r>
            </a:p>
          </p:txBody>
        </p:sp>
        <p:pic>
          <p:nvPicPr>
            <p:cNvPr id="33" name="그래픽 31" descr="위쪽 화살표 윤곽선">
              <a:extLst>
                <a:ext uri="{FF2B5EF4-FFF2-40B4-BE49-F238E27FC236}">
                  <a16:creationId xmlns="" xmlns:a16="http://schemas.microsoft.com/office/drawing/2014/main" id="{452DD2F1-1481-4A24-8521-DFBC0EFD3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7609096" y="3486584"/>
              <a:ext cx="830998" cy="672353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468642" y="1217920"/>
            <a:ext cx="3646924" cy="461665"/>
            <a:chOff x="601368" y="1207883"/>
            <a:chExt cx="3646924" cy="461665"/>
          </a:xfrm>
        </p:grpSpPr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71086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2940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밀집현상 방지 대안</a:t>
              </a:r>
              <a:endParaRPr lang="en-US" altLang="ko-KR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5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분석 과정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97513" y="4324259"/>
            <a:ext cx="6168337" cy="1588456"/>
            <a:chOff x="101955" y="4335898"/>
            <a:chExt cx="6168337" cy="15884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A6C914B8-6E71-4F1C-BBCB-9492EAB3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5" y="4335898"/>
              <a:ext cx="1970329" cy="152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xmlns="" id="{2E2A52FB-FFF3-425C-88D2-ED5183BAB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4786" y="4354621"/>
              <a:ext cx="2090958" cy="1569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xmlns="" id="{D765C3EA-8BDD-4879-8045-007CCC88D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1931" y="4335898"/>
              <a:ext cx="2230891" cy="152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8AC8B404-B488-4510-A55C-A23F260B6927}"/>
                </a:ext>
              </a:extLst>
            </p:cNvPr>
            <p:cNvSpPr/>
            <p:nvPr/>
          </p:nvSpPr>
          <p:spPr>
            <a:xfrm>
              <a:off x="1218895" y="4439632"/>
              <a:ext cx="91142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3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 1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FECC927E-EF86-434F-B551-F5ACA335A359}"/>
                </a:ext>
              </a:extLst>
            </p:cNvPr>
            <p:cNvSpPr/>
            <p:nvPr/>
          </p:nvSpPr>
          <p:spPr>
            <a:xfrm>
              <a:off x="3341359" y="4417974"/>
              <a:ext cx="91142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3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 2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40321034-CFC4-4566-92F0-1AB24582503D}"/>
                </a:ext>
              </a:extLst>
            </p:cNvPr>
            <p:cNvSpPr/>
            <p:nvPr/>
          </p:nvSpPr>
          <p:spPr>
            <a:xfrm>
              <a:off x="5358867" y="4439632"/>
              <a:ext cx="91142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3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 3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9385CF5-EC38-4DD5-8BF5-8D33D36C171A}"/>
              </a:ext>
            </a:extLst>
          </p:cNvPr>
          <p:cNvSpPr/>
          <p:nvPr/>
        </p:nvSpPr>
        <p:spPr>
          <a:xfrm>
            <a:off x="245981" y="5924736"/>
            <a:ext cx="60874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정류소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 </a:t>
            </a:r>
            <a:r>
              <a:rPr lang="ko-KR" altLang="en-US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반경 </a:t>
            </a:r>
            <a:r>
              <a:rPr lang="en-US" altLang="ko-KR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en-US" altLang="ko-KR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</a:t>
            </a:r>
            <a:r>
              <a:rPr lang="en-US" altLang="ko-KR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버퍼 생성 시</a:t>
            </a:r>
            <a:r>
              <a:rPr lang="en-US" altLang="ko-KR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전체 면적의 </a:t>
            </a:r>
            <a:r>
              <a:rPr lang="en-US" altLang="ko-KR" sz="1500" kern="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30%, 58%, 53% </a:t>
            </a:r>
            <a:r>
              <a:rPr lang="ko-KR" altLang="en-US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500" kern="0" dirty="0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model 2(58%) </a:t>
            </a:r>
            <a:r>
              <a:rPr lang="en-US" altLang="ko-KR" sz="15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en-US" altLang="ko-KR" sz="1500" kern="0" dirty="0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model3(53%) </a:t>
            </a:r>
            <a:r>
              <a:rPr lang="en-US" altLang="ko-KR" sz="15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en-US" altLang="ko-KR" sz="1500" kern="0" dirty="0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model1(30%)</a:t>
            </a:r>
            <a:r>
              <a:rPr lang="ko-KR" altLang="en-US" sz="1500" kern="0" dirty="0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500" kern="0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11C0A3C7-5164-41FF-832B-5EBD6FE3E364}"/>
              </a:ext>
            </a:extLst>
          </p:cNvPr>
          <p:cNvSpPr/>
          <p:nvPr/>
        </p:nvSpPr>
        <p:spPr>
          <a:xfrm>
            <a:off x="8447028" y="4260853"/>
            <a:ext cx="346177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500" kern="0" dirty="0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model2   &gt;   model3   &gt;     model1 </a:t>
            </a:r>
          </a:p>
          <a:p>
            <a:pPr algn="ctr" latinLnBrk="0">
              <a:defRPr/>
            </a:pPr>
            <a:endParaRPr lang="en-US" altLang="ko-KR" sz="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5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988491         </a:t>
            </a: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940424           584033      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8BE832A-5BD7-4637-A11B-3326A5CCB3E8}"/>
              </a:ext>
            </a:extLst>
          </p:cNvPr>
          <p:cNvSpPr/>
          <p:nvPr/>
        </p:nvSpPr>
        <p:spPr>
          <a:xfrm>
            <a:off x="8310215" y="2190939"/>
            <a:ext cx="38402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500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model2   &gt;   model3   &gt;     model1</a:t>
            </a:r>
          </a:p>
          <a:p>
            <a:pPr algn="ctr" latinLnBrk="0">
              <a:defRPr/>
            </a:pPr>
            <a:endParaRPr lang="en-US" altLang="ko-KR" sz="5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27455941.6   26428229.7   16056718.5</a:t>
            </a:r>
            <a:r>
              <a:rPr lang="en-US" altLang="ko-KR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5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510459C0-C453-44B0-BE58-D538F11F24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64" t="56532" r="53888" b="27942"/>
          <a:stretch/>
        </p:blipFill>
        <p:spPr>
          <a:xfrm>
            <a:off x="6582174" y="1903952"/>
            <a:ext cx="1800277" cy="12049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1B40805-F907-455C-8D24-6E04BF4CEAF3}"/>
              </a:ext>
            </a:extLst>
          </p:cNvPr>
          <p:cNvSpPr txBox="1"/>
          <p:nvPr/>
        </p:nvSpPr>
        <p:spPr>
          <a:xfrm>
            <a:off x="6535994" y="1596175"/>
            <a:ext cx="5661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선정된 </a:t>
            </a:r>
            <a:r>
              <a:rPr lang="en-US" altLang="ko-KR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버스정류장 좌표 기준 반경 </a:t>
            </a:r>
            <a:r>
              <a:rPr lang="en-US" altLang="ko-KR" sz="14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1k</a:t>
            </a:r>
            <a:r>
              <a:rPr lang="en-US" altLang="ko-KR" sz="14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 </a:t>
            </a: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내의 </a:t>
            </a:r>
            <a:r>
              <a:rPr lang="ko-KR" altLang="en-US" sz="1400" b="1" u="sng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</a:t>
            </a:r>
            <a:r>
              <a:rPr lang="ko-KR" altLang="en-US" sz="1400" u="sng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합</a:t>
            </a: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endParaRPr lang="ko-KR" altLang="en-US" sz="16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686601B3-666C-4C9E-8BAB-FE68A10BD8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6" t="72062" r="67285" b="11904"/>
          <a:stretch/>
        </p:blipFill>
        <p:spPr>
          <a:xfrm>
            <a:off x="6582174" y="3931529"/>
            <a:ext cx="1778601" cy="1289591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468642" y="1217920"/>
            <a:ext cx="3646924" cy="400110"/>
            <a:chOff x="601368" y="1207883"/>
            <a:chExt cx="3646924" cy="400110"/>
          </a:xfrm>
        </p:grpSpPr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24920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2" y="1207883"/>
              <a:ext cx="32940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000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모델평가</a:t>
              </a:r>
              <a:endPara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52327" y="1752581"/>
            <a:ext cx="6081103" cy="1941318"/>
            <a:chOff x="335916" y="4886150"/>
            <a:chExt cx="6081103" cy="1941318"/>
          </a:xfrm>
        </p:grpSpPr>
        <p:grpSp>
          <p:nvGrpSpPr>
            <p:cNvPr id="54" name="그룹 53"/>
            <p:cNvGrpSpPr/>
            <p:nvPr/>
          </p:nvGrpSpPr>
          <p:grpSpPr>
            <a:xfrm>
              <a:off x="335916" y="4886150"/>
              <a:ext cx="5975408" cy="1941318"/>
              <a:chOff x="6142002" y="4698024"/>
              <a:chExt cx="5975408" cy="1941318"/>
            </a:xfrm>
          </p:grpSpPr>
          <p:sp>
            <p:nvSpPr>
              <p:cNvPr id="57" name="Google Shape;98;p3">
                <a:extLst>
                  <a:ext uri="{FF2B5EF4-FFF2-40B4-BE49-F238E27FC236}">
                    <a16:creationId xmlns:a16="http://schemas.microsoft.com/office/drawing/2014/main" xmlns="" id="{F10C0DEA-E977-41CD-9DF3-470930D568D7}"/>
                  </a:ext>
                </a:extLst>
              </p:cNvPr>
              <p:cNvSpPr/>
              <p:nvPr/>
            </p:nvSpPr>
            <p:spPr>
              <a:xfrm>
                <a:off x="6142003" y="5042203"/>
                <a:ext cx="5975407" cy="1597139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just" latinLnBrk="0">
                  <a:defRPr/>
                </a:pPr>
                <a:endParaRPr lang="ko-KR" altLang="en-US" sz="16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6142002" y="4698024"/>
                <a:ext cx="2147005" cy="366507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 평가 방법</a:t>
                </a:r>
                <a:endParaRPr lang="ko-KR" altLang="en-US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D6FA520D-5859-4D5B-844E-0F7BED7D8A7D}"/>
                </a:ext>
              </a:extLst>
            </p:cNvPr>
            <p:cNvSpPr/>
            <p:nvPr/>
          </p:nvSpPr>
          <p:spPr>
            <a:xfrm>
              <a:off x="400712" y="5294422"/>
              <a:ext cx="6016307" cy="15311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1600" kern="0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반경 </a:t>
              </a:r>
              <a:r>
                <a:rPr lang="en-US" altLang="ko-KR" sz="1600" kern="0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en-US" altLang="ko-KR" sz="1600" kern="0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km </a:t>
              </a:r>
              <a:r>
                <a:rPr lang="ko-KR" altLang="en-US" sz="1600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내에서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3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가지 요소 </a:t>
              </a:r>
              <a:r>
                <a:rPr lang="ko-KR" altLang="en-US" sz="1600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평가</a:t>
              </a:r>
              <a:endPara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endParaRPr lang="en-US" altLang="ko-KR" sz="1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342900" indent="-342900" latinLnBrk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 면적 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342900" indent="-342900" latinLnBrk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 인구 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유동인구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 marL="342900" indent="-342900" latinLnBrk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 취약인구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거주인구</a:t>
              </a:r>
              <a:r>
                <a:rPr lang="en-US" altLang="ko-KR" sz="1500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265065" y="3962400"/>
            <a:ext cx="2209194" cy="3083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7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커버 면적 평가</a:t>
            </a:r>
            <a:endParaRPr lang="ko-KR" altLang="en-US" sz="17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6334231" y="1032008"/>
            <a:ext cx="0" cy="5744511"/>
          </a:xfrm>
          <a:prstGeom prst="line">
            <a:avLst/>
          </a:prstGeom>
          <a:ln w="57150" cap="flat">
            <a:solidFill>
              <a:schemeClr val="bg1">
                <a:alpha val="94000"/>
              </a:schemeClr>
            </a:solidFill>
            <a:headEnd w="sm" len="sm"/>
            <a:tailEnd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535994" y="1274815"/>
            <a:ext cx="2209194" cy="3083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7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커버 인구 평가</a:t>
            </a:r>
            <a:endParaRPr lang="ko-KR" altLang="en-US" sz="17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535994" y="3192138"/>
            <a:ext cx="2209194" cy="3083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7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sz="17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7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커버 취약 인구 평가</a:t>
            </a:r>
            <a:endParaRPr lang="ko-KR" altLang="en-US" sz="17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35994" y="3498202"/>
            <a:ext cx="5526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선정된 </a:t>
            </a:r>
            <a:r>
              <a:rPr lang="en-US" altLang="ko-KR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버스정류장 좌표 기준 반경 </a:t>
            </a:r>
            <a:r>
              <a:rPr lang="en-US" altLang="ko-KR" sz="14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1k</a:t>
            </a:r>
            <a:r>
              <a:rPr lang="en-US" altLang="ko-KR" sz="14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 </a:t>
            </a: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내의 </a:t>
            </a:r>
            <a:r>
              <a:rPr lang="ko-KR" altLang="en-US" sz="1400" u="sng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거주인구 합</a:t>
            </a: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비교</a:t>
            </a:r>
            <a:endParaRPr lang="en-US" altLang="ko-KR" sz="1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535994" y="5301742"/>
            <a:ext cx="5190282" cy="1167214"/>
            <a:chOff x="335916" y="4886150"/>
            <a:chExt cx="5190282" cy="1167214"/>
          </a:xfrm>
        </p:grpSpPr>
        <p:grpSp>
          <p:nvGrpSpPr>
            <p:cNvPr id="64" name="그룹 63"/>
            <p:cNvGrpSpPr/>
            <p:nvPr/>
          </p:nvGrpSpPr>
          <p:grpSpPr>
            <a:xfrm>
              <a:off x="335916" y="4886150"/>
              <a:ext cx="5190282" cy="1167214"/>
              <a:chOff x="6142002" y="4698024"/>
              <a:chExt cx="5190282" cy="1167214"/>
            </a:xfrm>
          </p:grpSpPr>
          <p:sp>
            <p:nvSpPr>
              <p:cNvPr id="66" name="Google Shape;98;p3">
                <a:extLst>
                  <a:ext uri="{FF2B5EF4-FFF2-40B4-BE49-F238E27FC236}">
                    <a16:creationId xmlns:a16="http://schemas.microsoft.com/office/drawing/2014/main" xmlns="" id="{F10C0DEA-E977-41CD-9DF3-470930D568D7}"/>
                  </a:ext>
                </a:extLst>
              </p:cNvPr>
              <p:cNvSpPr/>
              <p:nvPr/>
            </p:nvSpPr>
            <p:spPr>
              <a:xfrm>
                <a:off x="6142003" y="5042203"/>
                <a:ext cx="5190281" cy="823035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just" latinLnBrk="0">
                  <a:defRPr/>
                </a:pPr>
                <a:endParaRPr lang="ko-KR" altLang="en-US" sz="16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6142002" y="4698024"/>
                <a:ext cx="2147005" cy="366507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 선정</a:t>
                </a:r>
                <a:endParaRPr lang="ko-KR" altLang="en-US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D6FA520D-5859-4D5B-844E-0F7BED7D8A7D}"/>
                </a:ext>
              </a:extLst>
            </p:cNvPr>
            <p:cNvSpPr/>
            <p:nvPr/>
          </p:nvSpPr>
          <p:spPr>
            <a:xfrm>
              <a:off x="591245" y="5452871"/>
              <a:ext cx="47541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모든 요소에서 </a:t>
              </a:r>
              <a:r>
                <a:rPr lang="en-US" altLang="ko-KR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위인 </a:t>
              </a:r>
              <a:r>
                <a:rPr lang="en-US" altLang="ko-KR" kern="0" dirty="0">
                  <a:solidFill>
                    <a:srgbClr val="0033C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model2</a:t>
              </a:r>
              <a:r>
                <a:rPr lang="ko-KR" altLang="en-US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최종 모델로 선정</a:t>
              </a:r>
              <a:endParaRPr lang="en-US" altLang="ko-KR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1" name="Picture 10">
            <a:extLst>
              <a:ext uri="{FF2B5EF4-FFF2-40B4-BE49-F238E27FC236}">
                <a16:creationId xmlns:a16="http://schemas.microsoft.com/office/drawing/2014/main" xmlns="" id="{B5A45E63-3326-4733-AFCF-5E17BE35C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8" t="58353" r="3463" b="28248"/>
          <a:stretch/>
        </p:blipFill>
        <p:spPr bwMode="auto">
          <a:xfrm>
            <a:off x="8589842" y="6070743"/>
            <a:ext cx="3100232" cy="29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2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STEP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3 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결론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0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xmlns="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70322" y="1292092"/>
            <a:ext cx="6327262" cy="461665"/>
            <a:chOff x="525483" y="1139201"/>
            <a:chExt cx="6327262" cy="461665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xmlns="" id="{2D91DED7-F946-4168-9153-DA5DD0490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3" y="1157744"/>
              <a:ext cx="464550" cy="42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21AD8F97-673A-4D12-B59F-A1992F28BCD2}"/>
                </a:ext>
              </a:extLst>
            </p:cNvPr>
            <p:cNvSpPr/>
            <p:nvPr/>
          </p:nvSpPr>
          <p:spPr>
            <a:xfrm>
              <a:off x="990033" y="1139201"/>
              <a:ext cx="58627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최종 선정된 </a:t>
              </a:r>
              <a:r>
                <a:rPr lang="en-US" altLang="ko-KR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Model 2</a:t>
              </a:r>
              <a:r>
                <a:rPr lang="ko-KR" altLang="en-US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</a:t>
              </a:r>
              <a:r>
                <a:rPr lang="en-US" altLang="ko-KR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</a:t>
              </a:r>
              <a:r>
                <a:rPr lang="ko-KR" altLang="en-US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정류장 목록 및 분포</a:t>
              </a:r>
              <a:endParaRPr lang="en-US" altLang="ko-KR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D43AF529-B0A6-40B4-B735-8170D989F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t="35556" r="31250" b="15407"/>
          <a:stretch/>
        </p:blipFill>
        <p:spPr>
          <a:xfrm>
            <a:off x="8528364" y="2541727"/>
            <a:ext cx="3141781" cy="301428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76052" y="1956529"/>
            <a:ext cx="7494494" cy="4461863"/>
            <a:chOff x="776052" y="1912042"/>
            <a:chExt cx="7494494" cy="4461863"/>
          </a:xfrm>
        </p:grpSpPr>
        <p:sp>
          <p:nvSpPr>
            <p:cNvPr id="16" name="직사각형 15"/>
            <p:cNvSpPr/>
            <p:nvPr/>
          </p:nvSpPr>
          <p:spPr>
            <a:xfrm>
              <a:off x="776052" y="1912042"/>
              <a:ext cx="7494494" cy="44618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28090" y="2021880"/>
              <a:ext cx="7232779" cy="4242186"/>
              <a:chOff x="906696" y="2012676"/>
              <a:chExt cx="7232779" cy="424218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6A2C0549-AC86-485B-9A85-2017474827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939" t="34772" r="59373" b="16695"/>
              <a:stretch/>
            </p:blipFill>
            <p:spPr>
              <a:xfrm>
                <a:off x="906696" y="2012676"/>
                <a:ext cx="2904040" cy="424218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xmlns="" id="{1D889940-11C1-4E9E-9490-C0A094AD7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939" t="34771" r="50084" b="16485"/>
              <a:stretch/>
            </p:blipFill>
            <p:spPr>
              <a:xfrm>
                <a:off x="3810736" y="2012676"/>
                <a:ext cx="4328739" cy="4242186"/>
              </a:xfrm>
              <a:prstGeom prst="rect">
                <a:avLst/>
              </a:prstGeom>
            </p:spPr>
          </p:pic>
        </p:grpSp>
      </p:grpSp>
      <p:sp>
        <p:nvSpPr>
          <p:cNvPr id="18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 및 외부 데이터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solidFill>
                <a:srgbClr val="98DAF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0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98;p3">
            <a:extLst>
              <a:ext uri="{FF2B5EF4-FFF2-40B4-BE49-F238E27FC236}">
                <a16:creationId xmlns:a16="http://schemas.microsoft.com/office/drawing/2014/main" xmlns="" id="{F10C0DEA-E977-41CD-9DF3-470930D568D7}"/>
              </a:ext>
            </a:extLst>
          </p:cNvPr>
          <p:cNvSpPr/>
          <p:nvPr/>
        </p:nvSpPr>
        <p:spPr>
          <a:xfrm>
            <a:off x="691595" y="5495677"/>
            <a:ext cx="11186367" cy="1126796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 latinLnBrk="0">
              <a:defRPr/>
            </a:pPr>
            <a:endParaRPr lang="ko-KR" altLang="en-US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Google Shape;98;p3">
            <a:extLst>
              <a:ext uri="{FF2B5EF4-FFF2-40B4-BE49-F238E27FC236}">
                <a16:creationId xmlns:a16="http://schemas.microsoft.com/office/drawing/2014/main" xmlns="" id="{F10C0DEA-E977-41CD-9DF3-470930D568D7}"/>
              </a:ext>
            </a:extLst>
          </p:cNvPr>
          <p:cNvSpPr/>
          <p:nvPr/>
        </p:nvSpPr>
        <p:spPr>
          <a:xfrm>
            <a:off x="691596" y="3922494"/>
            <a:ext cx="11186367" cy="1490238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 latinLnBrk="0">
              <a:defRPr/>
            </a:pPr>
            <a:endParaRPr lang="ko-KR" altLang="en-US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71CC9DD-92EA-477F-8E19-505C386054F6}"/>
              </a:ext>
            </a:extLst>
          </p:cNvPr>
          <p:cNvSpPr/>
          <p:nvPr/>
        </p:nvSpPr>
        <p:spPr>
          <a:xfrm>
            <a:off x="672067" y="4057425"/>
            <a:ext cx="7656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 그룹별 특성을 고려하여 재선정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</a:t>
            </a:r>
            <a:r>
              <a:rPr lang="ko-KR" altLang="en-US" sz="1600" kern="0" dirty="0">
                <a:solidFill>
                  <a:srgbClr val="4574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소비력 반영</a:t>
            </a:r>
            <a:endParaRPr lang="en-US" altLang="ko-KR" sz="1600" kern="0" dirty="0">
              <a:solidFill>
                <a:srgbClr val="4574C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그룹별 소비력 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(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전체 그룹별 결제액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/ (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전체 그룹별 유동인구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atinLnBrk="0">
              <a:defRPr/>
            </a:pPr>
            <a:r>
              <a:rPr lang="en-US" altLang="ko-KR" sz="16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4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빅데이터 캠퍼스 데이터 참고</a:t>
            </a:r>
            <a:r>
              <a:rPr lang="en-US" altLang="ko-KR" sz="14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</a:t>
            </a:r>
            <a:r>
              <a:rPr lang="ko-KR" altLang="en-US" sz="1600" kern="0" dirty="0">
                <a:solidFill>
                  <a:srgbClr val="4574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수용도 </a:t>
            </a:r>
            <a:r>
              <a:rPr lang="ko-KR" altLang="en-US" sz="1600" kern="0" dirty="0" smtClean="0">
                <a:solidFill>
                  <a:srgbClr val="4574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반영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옥외광고의 경우 여성이 남성보다 수용도 높음 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4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(2010.</a:t>
            </a:r>
            <a:r>
              <a:rPr lang="ko-KR" altLang="en-US" sz="14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인구학적 요인과 디자인 요소가 옥외광고 효과에 미치는 영향 참고</a:t>
            </a:r>
            <a:r>
              <a:rPr lang="en-US" altLang="ko-KR" sz="1400" kern="0" dirty="0">
                <a:solidFill>
                  <a:schemeClr val="accent3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xmlns="" id="{611069B4-FF11-4054-BBD0-3805F535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35858" y="4522147"/>
            <a:ext cx="551519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xmlns="" id="{2158865A-DC25-4218-8C3E-456D1E33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35858" y="5708852"/>
            <a:ext cx="551519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8737578" y="4108942"/>
            <a:ext cx="2914430" cy="1206675"/>
            <a:chOff x="8515570" y="4412309"/>
            <a:chExt cx="2914430" cy="1206675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xmlns="" id="{E7283D70-DCE1-45A7-9B20-CC3C765E7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5571" y="4764641"/>
              <a:ext cx="2914429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[ 0.71951454, 2.1179428 , 4.05103405, 9.14498475, 5.52008693, 2.83983579, 0.54761004, 2.0980426 , 6.28248563, 11.35183532, 4.0827087 , 2.5552341 ]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C863A707-0BCB-454F-9D54-0EFBA1CFCFCF}"/>
                </a:ext>
              </a:extLst>
            </p:cNvPr>
            <p:cNvSpPr/>
            <p:nvPr/>
          </p:nvSpPr>
          <p:spPr>
            <a:xfrm>
              <a:off x="8990370" y="4412309"/>
              <a:ext cx="1964831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성연령별 가중치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228059E-9010-4CCF-83A9-9388887D996E}"/>
                </a:ext>
              </a:extLst>
            </p:cNvPr>
            <p:cNvSpPr txBox="1"/>
            <p:nvPr/>
          </p:nvSpPr>
          <p:spPr>
            <a:xfrm>
              <a:off x="8515570" y="5372763"/>
              <a:ext cx="29144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</a:rPr>
                <a:t>순서대로 남자 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</a:rPr>
                <a:t>10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</a:rPr>
                <a:t>대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</a:rPr>
                <a:t>,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</a:rPr>
                <a:t>…,60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</a:rPr>
                <a:t>대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</a:rPr>
                <a:t>, 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</a:rPr>
                <a:t>여자 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</a:rPr>
                <a:t>10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</a:rPr>
                <a:t>대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</a:rPr>
                <a:t>, … ,60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</a:rPr>
                <a:t>대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826278" y="5640369"/>
            <a:ext cx="2737031" cy="837434"/>
            <a:chOff x="8511666" y="5677313"/>
            <a:chExt cx="2737031" cy="8374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8A6C64D5-BAB5-4B42-8A11-CFD4070EBDC2}"/>
                </a:ext>
              </a:extLst>
            </p:cNvPr>
            <p:cNvSpPr/>
            <p:nvPr/>
          </p:nvSpPr>
          <p:spPr>
            <a:xfrm>
              <a:off x="9283866" y="5750896"/>
              <a:ext cx="1964831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성별 가중치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4DC405C-0FD3-401F-BEE5-F08DB7E20E40}"/>
                </a:ext>
              </a:extLst>
            </p:cNvPr>
            <p:cNvSpPr txBox="1"/>
            <p:nvPr/>
          </p:nvSpPr>
          <p:spPr>
            <a:xfrm>
              <a:off x="8949370" y="6103313"/>
              <a:ext cx="206076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dirty="0"/>
                <a:t>남 </a:t>
              </a:r>
              <a:r>
                <a:rPr lang="en-US" altLang="ko-KR" sz="1500" dirty="0"/>
                <a:t>: 2.51     </a:t>
              </a:r>
              <a:r>
                <a:rPr lang="ko-KR" altLang="en-US" sz="1500" dirty="0"/>
                <a:t>여</a:t>
              </a:r>
              <a:r>
                <a:rPr lang="en-US" altLang="ko-KR" sz="1500" dirty="0"/>
                <a:t>: 2.78</a:t>
              </a:r>
              <a:endParaRPr lang="ko-KR" altLang="en-US" sz="1500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xmlns="" id="{D5FA984E-9C15-42B8-8C9D-588D1AB8F7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2" r="59412" b="74141"/>
            <a:stretch/>
          </p:blipFill>
          <p:spPr bwMode="auto">
            <a:xfrm>
              <a:off x="8511666" y="5677313"/>
              <a:ext cx="589280" cy="837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xmlns="" id="{BDA6DEEF-D940-4767-B227-7B66757459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6" t="3827" r="78863" b="75255"/>
            <a:stretch/>
          </p:blipFill>
          <p:spPr bwMode="auto">
            <a:xfrm>
              <a:off x="10781337" y="5757322"/>
              <a:ext cx="467360" cy="677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570322" y="1292092"/>
            <a:ext cx="6327262" cy="461665"/>
            <a:chOff x="525483" y="1139201"/>
            <a:chExt cx="6327262" cy="461665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xmlns="" id="{2D91DED7-F946-4168-9153-DA5DD0490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3" y="1157744"/>
              <a:ext cx="464550" cy="42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1AD8F97-673A-4D12-B59F-A1992F28BCD2}"/>
                </a:ext>
              </a:extLst>
            </p:cNvPr>
            <p:cNvSpPr/>
            <p:nvPr/>
          </p:nvSpPr>
          <p:spPr>
            <a:xfrm>
              <a:off x="990033" y="1139201"/>
              <a:ext cx="58627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광고 </a:t>
              </a:r>
              <a:r>
                <a:rPr lang="ko-KR" altLang="en-US" sz="2400" kern="0" dirty="0" err="1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타겟</a:t>
              </a:r>
              <a:r>
                <a:rPr lang="ko-KR" altLang="en-US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선정</a:t>
              </a:r>
              <a:endParaRPr lang="en-US" altLang="ko-KR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91597" y="1934658"/>
            <a:ext cx="2147005" cy="36650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</a:t>
            </a:r>
            <a:r>
              <a:rPr lang="ko-KR" altLang="en-US" sz="2000" kern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 방법 </a:t>
            </a:r>
            <a:endParaRPr lang="en-US" altLang="ko-KR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xmlns="" id="{F10C0DEA-E977-41CD-9DF3-470930D568D7}"/>
              </a:ext>
            </a:extLst>
          </p:cNvPr>
          <p:cNvSpPr/>
          <p:nvPr/>
        </p:nvSpPr>
        <p:spPr>
          <a:xfrm>
            <a:off x="691596" y="2381525"/>
            <a:ext cx="11186367" cy="1464703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 latinLnBrk="0">
              <a:defRPr/>
            </a:pPr>
            <a:endParaRPr lang="ko-KR" altLang="en-US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xmlns="" id="{8CBF5013-7F11-4714-B8E5-B31823FC4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35858" y="2974398"/>
            <a:ext cx="551519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152231" y="2517951"/>
            <a:ext cx="2085125" cy="1191850"/>
            <a:chOff x="9234706" y="2421721"/>
            <a:chExt cx="2085125" cy="11918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F6C7DCCA-4130-4848-897C-CC3C71993448}"/>
                </a:ext>
              </a:extLst>
            </p:cNvPr>
            <p:cNvSpPr/>
            <p:nvPr/>
          </p:nvSpPr>
          <p:spPr>
            <a:xfrm>
              <a:off x="9234706" y="2421721"/>
              <a:ext cx="2085125" cy="1191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575ABF58-2D09-4683-BCAC-E52282F550B1}"/>
                </a:ext>
              </a:extLst>
            </p:cNvPr>
            <p:cNvSpPr/>
            <p:nvPr/>
          </p:nvSpPr>
          <p:spPr>
            <a:xfrm>
              <a:off x="9424159" y="2452107"/>
              <a:ext cx="1706218" cy="1131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</a:t>
              </a:r>
              <a:r>
                <a:rPr lang="ko-KR" altLang="en-US" sz="1500" b="1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남성</a:t>
              </a:r>
              <a:r>
                <a:rPr lang="en-US" altLang="ko-KR" sz="1500" b="1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  22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곳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50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남성  </a:t>
              </a: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  </a:t>
              </a:r>
              <a:r>
                <a:rPr lang="en-US" altLang="ko-KR" sz="1500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4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곳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60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남성  </a:t>
              </a:r>
              <a:r>
                <a:rPr lang="en-US" altLang="ko-KR" sz="1500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    3 </a:t>
              </a:r>
              <a:r>
                <a:rPr lang="ko-KR" altLang="en-US" sz="15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곳</a:t>
              </a:r>
              <a:endParaRPr lang="en-US" altLang="ko-KR" sz="15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71CC9DD-92EA-477F-8E19-505C386054F6}"/>
              </a:ext>
            </a:extLst>
          </p:cNvPr>
          <p:cNvSpPr/>
          <p:nvPr/>
        </p:nvSpPr>
        <p:spPr>
          <a:xfrm>
            <a:off x="672067" y="2452157"/>
            <a:ext cx="76566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buAutoNum type="arabicParenBoth"/>
              <a:defRPr/>
            </a:pPr>
            <a:r>
              <a:rPr lang="ko-KR" altLang="en-US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선정된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정류장 기준 유동인구 인원으로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타겟 선정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b="0" i="0" dirty="0" smtClean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정류장 기준 반경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500m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버퍼 생성</a:t>
            </a: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반경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500m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내에 속하는 유동인구 좌표 찾은 </a:t>
            </a:r>
            <a:r>
              <a:rPr lang="ko-KR" altLang="en-US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</a:t>
            </a: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srgbClr val="4574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</a:t>
            </a:r>
            <a:r>
              <a:rPr lang="en-US" altLang="ko-KR" sz="1600" dirty="0">
                <a:solidFill>
                  <a:srgbClr val="4574CA"/>
                </a:solidFill>
              </a:rPr>
              <a:t>·</a:t>
            </a:r>
            <a:r>
              <a:rPr lang="ko-KR" altLang="en-US" sz="1600" kern="0" dirty="0">
                <a:solidFill>
                  <a:srgbClr val="4574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연령별 유동인구 가장 많은 그룹 </a:t>
            </a:r>
            <a:r>
              <a:rPr lang="ko-KR" altLang="en-US" sz="1600" kern="0" dirty="0" smtClean="0">
                <a:solidFill>
                  <a:srgbClr val="4574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모든 정류소에서 남자가 선정되었고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srgbClr val="4574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대부분이 </a:t>
            </a:r>
            <a:r>
              <a:rPr lang="en-US" altLang="ko-KR" sz="1600" kern="0" dirty="0">
                <a:solidFill>
                  <a:srgbClr val="4574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600" kern="0" dirty="0">
                <a:solidFill>
                  <a:srgbClr val="4574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대라는 문제 발생</a:t>
            </a:r>
            <a:endParaRPr lang="en-US" altLang="ko-KR" sz="1600" kern="0" dirty="0">
              <a:solidFill>
                <a:srgbClr val="4574C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 및 외부 데이터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solidFill>
                <a:srgbClr val="98DAF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54424" y="2588650"/>
            <a:ext cx="7494494" cy="3643972"/>
            <a:chOff x="654424" y="2588650"/>
            <a:chExt cx="7494494" cy="3643972"/>
          </a:xfrm>
        </p:grpSpPr>
        <p:sp>
          <p:nvSpPr>
            <p:cNvPr id="5" name="직사각형 4"/>
            <p:cNvSpPr/>
            <p:nvPr/>
          </p:nvSpPr>
          <p:spPr>
            <a:xfrm>
              <a:off x="654424" y="2588650"/>
              <a:ext cx="7494494" cy="36439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41133" y="2650922"/>
              <a:ext cx="7321076" cy="3519426"/>
              <a:chOff x="720014" y="2601956"/>
              <a:chExt cx="7321076" cy="351942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843765F0-795C-41C0-8D88-2FEBC1D61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939" t="34772" r="54250" b="16695"/>
              <a:stretch/>
            </p:blipFill>
            <p:spPr>
              <a:xfrm>
                <a:off x="720014" y="2601956"/>
                <a:ext cx="3069666" cy="3519426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0B0CFBA3-4C5A-48FD-B981-87A23AF951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939" t="34772" r="45084" b="16695"/>
              <a:stretch/>
            </p:blipFill>
            <p:spPr>
              <a:xfrm>
                <a:off x="3789679" y="2601956"/>
                <a:ext cx="4251411" cy="3519426"/>
              </a:xfrm>
              <a:prstGeom prst="rect">
                <a:avLst/>
              </a:prstGeom>
            </p:spPr>
          </p:pic>
        </p:grpSp>
      </p:grpSp>
      <p:grpSp>
        <p:nvGrpSpPr>
          <p:cNvPr id="4" name="그룹 3"/>
          <p:cNvGrpSpPr/>
          <p:nvPr/>
        </p:nvGrpSpPr>
        <p:grpSpPr>
          <a:xfrm>
            <a:off x="9307868" y="2997076"/>
            <a:ext cx="1974465" cy="1709896"/>
            <a:chOff x="9307868" y="3176369"/>
            <a:chExt cx="1974465" cy="170989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DF023C52-564E-4F5F-9FC7-38F4EF6E7DE2}"/>
                </a:ext>
              </a:extLst>
            </p:cNvPr>
            <p:cNvSpPr/>
            <p:nvPr/>
          </p:nvSpPr>
          <p:spPr>
            <a:xfrm>
              <a:off x="9307868" y="3865471"/>
              <a:ext cx="1974465" cy="1020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남성 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18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곳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sz="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여성 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12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곳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xmlns="" id="{4F95A5CD-2862-4031-B1B6-0D202C955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8" t="4106" r="21412" b="72568"/>
            <a:stretch/>
          </p:blipFill>
          <p:spPr bwMode="auto">
            <a:xfrm>
              <a:off x="9736300" y="3176369"/>
              <a:ext cx="1117600" cy="755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740113" y="2010974"/>
            <a:ext cx="3732186" cy="36650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결과 선정된 광고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70322" y="1292092"/>
            <a:ext cx="6327262" cy="461665"/>
            <a:chOff x="525483" y="1139201"/>
            <a:chExt cx="6327262" cy="461665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xmlns="" id="{2D91DED7-F946-4168-9153-DA5DD0490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3" y="1157744"/>
              <a:ext cx="464550" cy="42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21AD8F97-673A-4D12-B59F-A1992F28BCD2}"/>
                </a:ext>
              </a:extLst>
            </p:cNvPr>
            <p:cNvSpPr/>
            <p:nvPr/>
          </p:nvSpPr>
          <p:spPr>
            <a:xfrm>
              <a:off x="990033" y="1139201"/>
              <a:ext cx="58627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광고 </a:t>
              </a:r>
              <a:r>
                <a:rPr lang="ko-KR" altLang="en-US" sz="2400" kern="0" dirty="0" err="1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타겟</a:t>
              </a:r>
              <a:r>
                <a:rPr lang="ko-KR" altLang="en-US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선정</a:t>
              </a:r>
              <a:endParaRPr lang="en-US" altLang="ko-KR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2" name="Picture 6">
            <a:extLst>
              <a:ext uri="{FF2B5EF4-FFF2-40B4-BE49-F238E27FC236}">
                <a16:creationId xmlns:a16="http://schemas.microsoft.com/office/drawing/2014/main" xmlns="" id="{AD2541A0-387C-496A-8B1F-67B0D6F6C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42529" y="3811054"/>
            <a:ext cx="684000" cy="77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</a:t>
            </a: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 및 외부 데이터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solidFill>
                <a:srgbClr val="98DAF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92;p3">
            <a:extLst>
              <a:ext uri="{FF2B5EF4-FFF2-40B4-BE49-F238E27FC236}">
                <a16:creationId xmlns:a16="http://schemas.microsoft.com/office/drawing/2014/main" xmlns="" id="{F5019E6E-7877-4E53-9CA4-116444A2657A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미세먼지의 심각성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발생 원인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대안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버스정류장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473175" y="2782345"/>
            <a:ext cx="4103038" cy="3653775"/>
            <a:chOff x="7350298" y="2774089"/>
            <a:chExt cx="4103038" cy="3653775"/>
          </a:xfrm>
        </p:grpSpPr>
        <p:pic>
          <p:nvPicPr>
            <p:cNvPr id="48" name="Google Shape;96;p3">
              <a:extLst>
                <a:ext uri="{FF2B5EF4-FFF2-40B4-BE49-F238E27FC236}">
                  <a16:creationId xmlns:a16="http://schemas.microsoft.com/office/drawing/2014/main" xmlns="" id="{64AD2823-7E4B-49E8-90D2-AD91D8480AD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37465" y="2774089"/>
              <a:ext cx="3928705" cy="2698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101;p3">
              <a:extLst>
                <a:ext uri="{FF2B5EF4-FFF2-40B4-BE49-F238E27FC236}">
                  <a16:creationId xmlns:a16="http://schemas.microsoft.com/office/drawing/2014/main" xmlns="" id="{34831F55-7C52-4934-8AFA-8E05C162C374}"/>
                </a:ext>
              </a:extLst>
            </p:cNvPr>
            <p:cNvSpPr/>
            <p:nvPr/>
          </p:nvSpPr>
          <p:spPr>
            <a:xfrm>
              <a:off x="7350298" y="5596908"/>
              <a:ext cx="4103038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수도권 미세먼지 비상저감조치가 내려질 정도의 </a:t>
              </a:r>
              <a:endParaRPr lang="en-US" altLang="ko-KR"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초미세먼지 고농도 발생 일수는 증가</a:t>
              </a:r>
              <a:r>
                <a:rPr 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하는</a:t>
              </a:r>
              <a:r>
                <a:rPr lang="ko-KR" sz="16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sz="1600" dirty="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추세</a:t>
              </a:r>
              <a:endParaRPr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9501" y="2873942"/>
            <a:ext cx="6756560" cy="3430738"/>
            <a:chOff x="343448" y="2951057"/>
            <a:chExt cx="6756560" cy="3430738"/>
          </a:xfrm>
        </p:grpSpPr>
        <p:sp>
          <p:nvSpPr>
            <p:cNvPr id="50" name="Google Shape;93;p3">
              <a:extLst>
                <a:ext uri="{FF2B5EF4-FFF2-40B4-BE49-F238E27FC236}">
                  <a16:creationId xmlns:a16="http://schemas.microsoft.com/office/drawing/2014/main" xmlns="" id="{58ECF70E-DB1A-4D25-BA71-5EB4E912A4EE}"/>
                </a:ext>
              </a:extLst>
            </p:cNvPr>
            <p:cNvSpPr/>
            <p:nvPr/>
          </p:nvSpPr>
          <p:spPr>
            <a:xfrm>
              <a:off x="801058" y="5469396"/>
              <a:ext cx="5841340" cy="91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연평균 미세먼지 농도는 소폭 개선되었으나,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초미세먼지는 기준을 초과함</a:t>
              </a:r>
              <a:endParaRPr sz="1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3DC29F3A-E31F-4B79-A4BC-E9D3366A3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17" t="50000" r="37916" b="21037"/>
            <a:stretch/>
          </p:blipFill>
          <p:spPr>
            <a:xfrm>
              <a:off x="343448" y="2951057"/>
              <a:ext cx="6756560" cy="2333759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문제 인식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025044" y="1402080"/>
            <a:ext cx="10266314" cy="1195066"/>
            <a:chOff x="896915" y="1615615"/>
            <a:chExt cx="10008364" cy="1086012"/>
          </a:xfrm>
        </p:grpSpPr>
        <p:sp>
          <p:nvSpPr>
            <p:cNvPr id="16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896915" y="1803264"/>
              <a:ext cx="10008364" cy="714907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연평균 미세먼지 농도는 소폭 개선</a:t>
              </a:r>
              <a:r>
                <a:rPr lang="en-US" altLang="ko-KR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그러나 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고농도 </a:t>
              </a:r>
              <a:r>
                <a:rPr lang="ko-KR" altLang="en-US" b="1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초미세먼지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발생 증가</a:t>
              </a:r>
            </a:p>
          </p:txBody>
        </p:sp>
        <p:pic>
          <p:nvPicPr>
            <p:cNvPr id="17" name="Google Shape;99;p3">
              <a:extLst>
                <a:ext uri="{FF2B5EF4-FFF2-40B4-BE49-F238E27FC236}">
                  <a16:creationId xmlns:a16="http://schemas.microsoft.com/office/drawing/2014/main" xmlns="" id="{657DA396-974D-43FA-991E-AC252F11747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-4770" r="53680" b="30707"/>
            <a:stretch/>
          </p:blipFill>
          <p:spPr>
            <a:xfrm>
              <a:off x="952511" y="1615615"/>
              <a:ext cx="475129" cy="348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00;p3">
              <a:extLst>
                <a:ext uri="{FF2B5EF4-FFF2-40B4-BE49-F238E27FC236}">
                  <a16:creationId xmlns:a16="http://schemas.microsoft.com/office/drawing/2014/main" xmlns="" id="{405731B1-1C6A-4165-86D1-9B62DEE6C2B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0176" t="27271"/>
            <a:stretch/>
          </p:blipFill>
          <p:spPr>
            <a:xfrm>
              <a:off x="10337942" y="2335844"/>
              <a:ext cx="463344" cy="3657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1613931-2AF7-43E7-8F0E-3614D77E937D}"/>
              </a:ext>
            </a:extLst>
          </p:cNvPr>
          <p:cNvSpPr/>
          <p:nvPr/>
        </p:nvSpPr>
        <p:spPr>
          <a:xfrm>
            <a:off x="477816" y="1774602"/>
            <a:ext cx="7656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sz="1400" kern="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70322" y="1292092"/>
            <a:ext cx="6327262" cy="461665"/>
            <a:chOff x="525483" y="1139201"/>
            <a:chExt cx="6327262" cy="461665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2D91DED7-F946-4168-9153-DA5DD0490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3" y="1157744"/>
              <a:ext cx="464550" cy="42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21AD8F97-673A-4D12-B59F-A1992F28BCD2}"/>
                </a:ext>
              </a:extLst>
            </p:cNvPr>
            <p:cNvSpPr/>
            <p:nvPr/>
          </p:nvSpPr>
          <p:spPr>
            <a:xfrm>
              <a:off x="990033" y="1139201"/>
              <a:ext cx="58627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4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결론 및 한계점 </a:t>
              </a:r>
              <a:endParaRPr lang="en-US" altLang="ko-KR" sz="2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74577" y="1989342"/>
            <a:ext cx="9163117" cy="1880473"/>
            <a:chOff x="922177" y="1989342"/>
            <a:chExt cx="9163117" cy="1880473"/>
          </a:xfrm>
        </p:grpSpPr>
        <p:sp>
          <p:nvSpPr>
            <p:cNvPr id="23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922177" y="2121767"/>
              <a:ext cx="9163117" cy="1748048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just" latinLnBrk="0">
                <a:defRPr/>
              </a:pPr>
              <a:endPara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C0824607-4492-4D1E-B3FD-DB86608B2013}"/>
                </a:ext>
              </a:extLst>
            </p:cNvPr>
            <p:cNvSpPr/>
            <p:nvPr/>
          </p:nvSpPr>
          <p:spPr>
            <a:xfrm>
              <a:off x="1147940" y="2335677"/>
              <a:ext cx="8758059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 모델은 </a:t>
              </a:r>
              <a:r>
                <a:rPr lang="ko-KR" altLang="en-US" sz="1600" b="1" kern="0" dirty="0">
                  <a:solidFill>
                    <a:srgbClr val="4574C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각 </a:t>
              </a:r>
              <a:r>
                <a:rPr lang="ko-KR" altLang="en-US" sz="1600" b="1" kern="0" dirty="0" err="1">
                  <a:solidFill>
                    <a:srgbClr val="4574C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요인별로</a:t>
              </a:r>
              <a:r>
                <a:rPr lang="ko-KR" altLang="en-US" sz="1600" b="1" kern="0" dirty="0">
                  <a:solidFill>
                    <a:srgbClr val="4574C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가중치를 부여 후 점수를 합산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하였기 때문에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스마트정류장 설치 시 더욱 중요시 되는 요인에 추가 가중치를 주어 변경이 </a:t>
              </a:r>
              <a:r>
                <a:rPr lang="ko-KR" altLang="en-US" sz="1600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가능함</a:t>
              </a:r>
              <a:endPara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 latinLnBrk="0">
                <a:lnSpc>
                  <a:spcPct val="250000"/>
                </a:lnSpc>
                <a:buFontTx/>
                <a:buChar char="-"/>
                <a:defRPr/>
              </a:pP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유동인구가 많은 곳에 집중되지 않고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b="1" kern="0" dirty="0">
                  <a:solidFill>
                    <a:srgbClr val="4574C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수원시 내에 고르게 분포한다는 장점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가짐</a:t>
              </a:r>
              <a:endPara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34872" y="1989342"/>
              <a:ext cx="1554852" cy="366507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의의</a:t>
              </a:r>
              <a:endPara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74577" y="4170180"/>
            <a:ext cx="9163117" cy="1931301"/>
            <a:chOff x="922177" y="4143285"/>
            <a:chExt cx="9163117" cy="1931301"/>
          </a:xfrm>
        </p:grpSpPr>
        <p:sp>
          <p:nvSpPr>
            <p:cNvPr id="24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922177" y="4326538"/>
              <a:ext cx="9163117" cy="1748048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just" latinLnBrk="0">
                <a:defRPr/>
              </a:pPr>
              <a:endPara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9D8D20FE-EE29-4233-8B91-C26FB8B2440D}"/>
                </a:ext>
              </a:extLst>
            </p:cNvPr>
            <p:cNvSpPr/>
            <p:nvPr/>
          </p:nvSpPr>
          <p:spPr>
            <a:xfrm>
              <a:off x="1147941" y="4574260"/>
              <a:ext cx="8758059" cy="1431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인구 통계가 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세 단위로 구분되어 있기 때문에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취약 계층과 광고 타겟 선정에 한계가 </a:t>
              </a:r>
              <a:r>
                <a:rPr lang="ko-KR" altLang="en-US" sz="1600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존재함</a:t>
              </a:r>
              <a:endPara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 latinLnBrk="0">
                <a:lnSpc>
                  <a:spcPct val="150000"/>
                </a:lnSpc>
                <a:buFontTx/>
                <a:buChar char="-"/>
                <a:defRPr/>
              </a:pPr>
              <a:endParaRPr lang="en-US" altLang="ko-KR" sz="10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 latinLnBrk="0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버스정류장 데이터의 행정동이 변경 전으로 작성 되어 있어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행정경계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600" kern="0" dirty="0" err="1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읍면동</a:t>
              </a:r>
              <a:r>
                <a:rPr lang="en-US" altLang="ko-KR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 일치하지 </a:t>
              </a:r>
              <a:r>
                <a:rPr lang="ko-KR" altLang="en-US" sz="1600" kern="0" dirty="0" smtClean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않기 때문에 </a:t>
              </a:r>
              <a:r>
                <a:rPr lang="ko-KR" altLang="en-US" sz="1600" kern="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동을 명확하게 구분하는데 어려움이 있음</a:t>
              </a:r>
              <a:endPara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34872" y="4143285"/>
              <a:ext cx="1554852" cy="366507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한계점</a:t>
              </a:r>
              <a:endPara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5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</a:t>
            </a: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 및 외부 데이터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solidFill>
                <a:srgbClr val="98DAF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8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1613931-2AF7-43E7-8F0E-3614D77E937D}"/>
              </a:ext>
            </a:extLst>
          </p:cNvPr>
          <p:cNvSpPr/>
          <p:nvPr/>
        </p:nvSpPr>
        <p:spPr>
          <a:xfrm>
            <a:off x="477816" y="1774602"/>
            <a:ext cx="7656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sz="1400" kern="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88747" y="1468840"/>
            <a:ext cx="1554852" cy="36650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5888E3E-1D6B-4C3E-BF1F-C3196859BEEB}"/>
              </a:ext>
            </a:extLst>
          </p:cNvPr>
          <p:cNvSpPr/>
          <p:nvPr/>
        </p:nvSpPr>
        <p:spPr>
          <a:xfrm>
            <a:off x="1084729" y="1909998"/>
            <a:ext cx="78530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환경부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대기오염측정망 설치운영지침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산업단지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주변의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_PM-10_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확산특성을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고려한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주거계획기준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주성분분석과 </a:t>
            </a:r>
            <a:r>
              <a:rPr lang="ko-KR" altLang="en-US" sz="1600" kern="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커널밀도함수를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이용한 미세먼지 측정소 적지분석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(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미세먼지 관리 종합계획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공청회 자료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 종합계획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kern="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전체본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)_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환경부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통계청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출생 통계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kern="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교통약자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이동편의 실태조사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정책정보 </a:t>
            </a:r>
            <a:r>
              <a:rPr lang="en-US" altLang="ko-KR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6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국토교통부</a:t>
            </a:r>
            <a:endParaRPr lang="en-US" altLang="ko-KR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</a:t>
            </a: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 및 외부 데이터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solidFill>
                <a:srgbClr val="1A2E5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=""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8" name="Google Shape;92;p3">
            <a:extLst>
              <a:ext uri="{FF2B5EF4-FFF2-40B4-BE49-F238E27FC236}">
                <a16:creationId xmlns=""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2674797" y="457200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타겟 선정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 및 외부 데이터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1613931-2AF7-43E7-8F0E-3614D77E937D}"/>
              </a:ext>
            </a:extLst>
          </p:cNvPr>
          <p:cNvSpPr/>
          <p:nvPr/>
        </p:nvSpPr>
        <p:spPr>
          <a:xfrm>
            <a:off x="477816" y="1774602"/>
            <a:ext cx="7656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sz="1400" kern="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824607-4492-4D1E-B3FD-DB86608B2013}"/>
              </a:ext>
            </a:extLst>
          </p:cNvPr>
          <p:cNvSpPr/>
          <p:nvPr/>
        </p:nvSpPr>
        <p:spPr>
          <a:xfrm>
            <a:off x="604267" y="1629942"/>
            <a:ext cx="5280829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3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3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인덱스는 중간결과 제출파일 기준입니다</a:t>
            </a:r>
            <a:endParaRPr lang="en-US" altLang="ko-KR" sz="10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1-1 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경유노선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마을버스인허가노선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지역버스인허가노선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:[http://www.gbis.go.kr/service/busInfo/metroBus.action?cmd=metroBusList ]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20210322155612.xlsx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20210322155621.xlsx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20210322155630.xlsx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20210322155643.xlsx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20210322155648.xlsx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20210322155653.xlsx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20210322155701.xlsx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20210322155704.xlsx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20210322155708.xlsx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20210322155713.xlsx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20210322155718.xlsx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20210322155723.xlsx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20210322155726.xlsx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20210322155728.xlsx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:[http://www.keco.or.kr/kr/main/index.do] (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한국환경공단</a:t>
            </a:r>
            <a:r>
              <a:rPr lang="en-US" altLang="ko-KR" sz="1000" kern="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4C5D944-5EDE-4B9A-A739-80201776F87E}"/>
              </a:ext>
            </a:extLst>
          </p:cNvPr>
          <p:cNvSpPr txBox="1"/>
          <p:nvPr/>
        </p:nvSpPr>
        <p:spPr>
          <a:xfrm>
            <a:off x="6377307" y="1358967"/>
            <a:ext cx="527902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대기질측정정보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[https://data.gg.go.kr/portal/mainPage.do](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 데이터드림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10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경기측정소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 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[https://data.gg.go.kr/portal/mainPage.do]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10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공장등록현황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 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[https://data.gg.go.kr/portal/data/service/selectServicePage.do?page=1&amp;sortColumn=&amp;sortDirection=&amp;infId=794V0223GQQ9O1P4WAP221637079&amp;infSeq=1&amp;searchWord=%EA%B3%B5%EC%9E%A5%EB%93%B1%EB%A1%9D'] 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 데이터드림 공장등록현황 </a:t>
            </a:r>
            <a:r>
              <a:rPr lang="en-US" altLang="ko-KR" sz="1000" kern="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2020.08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4267" y="1263435"/>
            <a:ext cx="1554852" cy="36650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외부데이터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0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565D079E-F6FE-401B-915B-FAA1A927B099}"/>
              </a:ext>
            </a:extLst>
          </p:cNvPr>
          <p:cNvSpPr/>
          <p:nvPr/>
        </p:nvSpPr>
        <p:spPr>
          <a:xfrm>
            <a:off x="5488199" y="5713033"/>
            <a:ext cx="42884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latinLnBrk="0">
              <a:defRPr/>
            </a:pPr>
            <a:endParaRPr lang="en-US" altLang="ko-KR" sz="1300" kern="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="" xmlns:a16="http://schemas.microsoft.com/office/drawing/2014/main" id="{72FDD36F-994B-4ED5-9C9D-F5A4DDD9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결론</a:t>
            </a:r>
          </a:p>
        </p:txBody>
      </p:sp>
      <p:sp>
        <p:nvSpPr>
          <p:cNvPr id="8" name="Google Shape;92;p3">
            <a:extLst>
              <a:ext uri="{FF2B5EF4-FFF2-40B4-BE49-F238E27FC236}">
                <a16:creationId xmlns="" xmlns:a16="http://schemas.microsoft.com/office/drawing/2014/main" id="{5C92435C-C98D-4E11-9B57-304E347433D3}"/>
              </a:ext>
            </a:extLst>
          </p:cNvPr>
          <p:cNvSpPr txBox="1">
            <a:spLocks/>
          </p:cNvSpPr>
          <p:nvPr/>
        </p:nvSpPr>
        <p:spPr>
          <a:xfrm>
            <a:off x="2674797" y="457200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타겟 선정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DDEAF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 및 외부 데이터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1613931-2AF7-43E7-8F0E-3614D77E937D}"/>
              </a:ext>
            </a:extLst>
          </p:cNvPr>
          <p:cNvSpPr/>
          <p:nvPr/>
        </p:nvSpPr>
        <p:spPr>
          <a:xfrm>
            <a:off x="477816" y="1774602"/>
            <a:ext cx="7656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sz="1400" kern="0" dirty="0">
              <a:solidFill>
                <a:schemeClr val="accent3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824607-4492-4D1E-B3FD-DB86608B2013}"/>
              </a:ext>
            </a:extLst>
          </p:cNvPr>
          <p:cNvSpPr/>
          <p:nvPr/>
        </p:nvSpPr>
        <p:spPr>
          <a:xfrm>
            <a:off x="604267" y="1751493"/>
            <a:ext cx="5218764" cy="3796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1-2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인구통계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xls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:[https://stat.suwon.go.kr/stat/stats/statsView.do?categorySeqNo=14] 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endParaRPr lang="en-US" altLang="ko-KR" sz="10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ko-KR" altLang="en-US" sz="10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2-2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인구면적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:[https://stat.suwon.go.kr/stat/index.do]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1000" kern="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*3-1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하반기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(10.1) </a:t>
            </a:r>
            <a:r>
              <a:rPr lang="ko-KR" altLang="en-US" sz="1000" kern="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유초중등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학교별 학년별 학생수 </a:t>
            </a:r>
            <a:r>
              <a:rPr lang="ko-KR" altLang="en-US" sz="1000" kern="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학급수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교원 직원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_210219.xlsx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:https://kess.kedi.re.kr/contents(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교육통계서비스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어린이집현황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개방표준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경기도데이터드림</a:t>
            </a:r>
          </a:p>
          <a:p>
            <a:pPr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4C5D944-5EDE-4B9A-A739-80201776F87E}"/>
              </a:ext>
            </a:extLst>
          </p:cNvPr>
          <p:cNvSpPr txBox="1"/>
          <p:nvPr/>
        </p:nvSpPr>
        <p:spPr>
          <a:xfrm>
            <a:off x="6269523" y="1751493"/>
            <a:ext cx="39827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*3-1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하반기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(10.1) </a:t>
            </a:r>
            <a:r>
              <a:rPr lang="ko-KR" altLang="en-US" sz="1000" kern="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유초중등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학교별 학년별 학생수 </a:t>
            </a:r>
            <a:r>
              <a:rPr lang="ko-KR" altLang="en-US" sz="1000" kern="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학급수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교원 직원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_210219.xlsx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:https://kess.kedi.re.kr/contents(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교육통계서비스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어린이집현황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개방표준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).csv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000" kern="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경기도데이터드림</a:t>
            </a: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노인의료복지시설현황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경로당현황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인허가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노인교실현황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노인요양시설현황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경기도데이터드림</a:t>
            </a: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의원급산부인과현황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전문병원급산부인과현황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병원급산부인과현황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부인과한방병원현황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.csv</a:t>
            </a: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경기도데이터드림</a:t>
            </a: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*최종</a:t>
            </a: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월말기준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면적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xls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월말기준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인구수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xls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통계 데이터 출처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4267" y="1263435"/>
            <a:ext cx="1554852" cy="36650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외부데이터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58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6976" y="1864659"/>
            <a:ext cx="10515600" cy="2771298"/>
          </a:xfrm>
        </p:spPr>
        <p:txBody>
          <a:bodyPr>
            <a:noAutofit/>
          </a:bodyPr>
          <a:lstStyle/>
          <a:p>
            <a:r>
              <a:rPr lang="ko-KR" altLang="en-US" sz="11500" b="0" kern="0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endParaRPr lang="ko-KR" altLang="en-US" sz="115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984529" y="3847656"/>
            <a:ext cx="1458047" cy="1018894"/>
            <a:chOff x="10065573" y="3498394"/>
            <a:chExt cx="2116524" cy="147904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xmlns="" id="{D8A897B2-B1E2-441F-9F05-FB30B222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03055" y="3498394"/>
              <a:ext cx="1479042" cy="1479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/>
            <p:cNvGrpSpPr/>
            <p:nvPr/>
          </p:nvGrpSpPr>
          <p:grpSpPr>
            <a:xfrm>
              <a:off x="10065573" y="4331151"/>
              <a:ext cx="682307" cy="304806"/>
              <a:chOff x="2330823" y="358935"/>
              <a:chExt cx="682307" cy="304806"/>
            </a:xfrm>
            <a:solidFill>
              <a:srgbClr val="B0DFF2"/>
            </a:solidFill>
          </p:grpSpPr>
          <p:sp>
            <p:nvSpPr>
              <p:cNvPr id="5" name="타원 4"/>
              <p:cNvSpPr/>
              <p:nvPr/>
            </p:nvSpPr>
            <p:spPr>
              <a:xfrm>
                <a:off x="2330823" y="358935"/>
                <a:ext cx="161366" cy="161366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2761130" y="411741"/>
                <a:ext cx="252000" cy="25200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509130" y="384989"/>
                <a:ext cx="216000" cy="216000"/>
              </a:xfrm>
              <a:prstGeom prst="ellipse">
                <a:avLst/>
              </a:prstGeom>
              <a:grpFill/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46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25044" y="1402080"/>
            <a:ext cx="10266314" cy="1195066"/>
            <a:chOff x="896915" y="1615615"/>
            <a:chExt cx="10008364" cy="1086012"/>
          </a:xfrm>
        </p:grpSpPr>
        <p:sp>
          <p:nvSpPr>
            <p:cNvPr id="38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896915" y="1803264"/>
              <a:ext cx="10008364" cy="714907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수원시 미세먼지 발생 원인은 </a:t>
              </a:r>
              <a:r>
                <a:rPr lang="ko-KR" altLang="en-US" sz="20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비산먼지 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&gt; </a:t>
              </a:r>
              <a:r>
                <a:rPr lang="ko-KR" altLang="en-US" sz="20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도로이동오염원 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&gt; </a:t>
              </a:r>
              <a:r>
                <a:rPr lang="ko-KR" altLang="en-US" sz="2000" b="1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비도로이동오염원</a:t>
              </a:r>
              <a:endPara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39" name="Google Shape;99;p3">
              <a:extLst>
                <a:ext uri="{FF2B5EF4-FFF2-40B4-BE49-F238E27FC236}">
                  <a16:creationId xmlns:a16="http://schemas.microsoft.com/office/drawing/2014/main" xmlns="" id="{657DA396-974D-43FA-991E-AC252F11747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-4770" r="53680" b="30707"/>
            <a:stretch/>
          </p:blipFill>
          <p:spPr>
            <a:xfrm>
              <a:off x="952511" y="1615615"/>
              <a:ext cx="475129" cy="348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00;p3">
              <a:extLst>
                <a:ext uri="{FF2B5EF4-FFF2-40B4-BE49-F238E27FC236}">
                  <a16:creationId xmlns:a16="http://schemas.microsoft.com/office/drawing/2014/main" xmlns="" id="{405731B1-1C6A-4165-86D1-9B62DEE6C2B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50176" t="27271"/>
            <a:stretch/>
          </p:blipFill>
          <p:spPr>
            <a:xfrm>
              <a:off x="10337942" y="2335844"/>
              <a:ext cx="463344" cy="3657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미세먼지의 심각성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발생 원인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대안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버스정류장</a:t>
            </a:r>
          </a:p>
        </p:txBody>
      </p:sp>
      <p:sp>
        <p:nvSpPr>
          <p:cNvPr id="22" name="Google Shape;108;p4">
            <a:extLst>
              <a:ext uri="{FF2B5EF4-FFF2-40B4-BE49-F238E27FC236}">
                <a16:creationId xmlns:a16="http://schemas.microsoft.com/office/drawing/2014/main" xmlns="" id="{B4989BAE-7E96-45F5-A99D-E15D7AA926E4}"/>
              </a:ext>
            </a:extLst>
          </p:cNvPr>
          <p:cNvSpPr/>
          <p:nvPr/>
        </p:nvSpPr>
        <p:spPr>
          <a:xfrm>
            <a:off x="7059133" y="3491120"/>
            <a:ext cx="4945511" cy="148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25044" y="2756576"/>
            <a:ext cx="10524265" cy="3136227"/>
            <a:chOff x="539975" y="2797216"/>
            <a:chExt cx="10524265" cy="31362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77E2D67-7E48-44C1-A221-4D5CC260B465}"/>
                </a:ext>
              </a:extLst>
            </p:cNvPr>
            <p:cNvSpPr txBox="1"/>
            <p:nvPr/>
          </p:nvSpPr>
          <p:spPr>
            <a:xfrm>
              <a:off x="7391473" y="3601166"/>
              <a:ext cx="367276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비산먼지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공사장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 날림먼지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도로이동오염원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비도로이동오염원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건설기계 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39975" y="2797216"/>
              <a:ext cx="6497223" cy="3136227"/>
              <a:chOff x="539975" y="2797216"/>
              <a:chExt cx="6497223" cy="3136227"/>
            </a:xfrm>
          </p:grpSpPr>
          <p:pic>
            <p:nvPicPr>
              <p:cNvPr id="16" name="Google Shape;112;p4">
                <a:extLst>
                  <a:ext uri="{FF2B5EF4-FFF2-40B4-BE49-F238E27FC236}">
                    <a16:creationId xmlns:a16="http://schemas.microsoft.com/office/drawing/2014/main" xmlns="" id="{844BC08E-336A-42FA-AB47-C06A4B0B6B3F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3840"/>
              <a:stretch/>
            </p:blipFill>
            <p:spPr>
              <a:xfrm>
                <a:off x="539975" y="2797216"/>
                <a:ext cx="6497223" cy="3085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97BF1C6C-C1A2-43C1-B1A4-3A0027765265}"/>
                  </a:ext>
                </a:extLst>
              </p:cNvPr>
              <p:cNvSpPr txBox="1"/>
              <p:nvPr/>
            </p:nvSpPr>
            <p:spPr>
              <a:xfrm>
                <a:off x="4689791" y="5702611"/>
                <a:ext cx="230676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자료</a:t>
                </a:r>
                <a:r>
                  <a:rPr lang="en-US" altLang="ko-KR" sz="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 </a:t>
                </a:r>
                <a:r>
                  <a:rPr lang="ko-KR" altLang="en-US" sz="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수원시 </a:t>
                </a:r>
                <a:r>
                  <a:rPr lang="ko-KR" altLang="en-US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미세먼지관리</a:t>
                </a:r>
                <a:r>
                  <a:rPr lang="ko-KR" altLang="en-US" sz="9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종합수립계획 연구</a:t>
                </a: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문제 인식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미세먼지의 심각성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미세먼지 발생 원인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대안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버스정류장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951884" y="1205934"/>
            <a:ext cx="8870939" cy="2121373"/>
            <a:chOff x="1511024" y="1174127"/>
            <a:chExt cx="8870939" cy="2121373"/>
          </a:xfrm>
        </p:grpSpPr>
        <p:pic>
          <p:nvPicPr>
            <p:cNvPr id="18" name="Picture 2" descr="수원시] 2020년 수원시 광고물 제작 용역 공고 : (사)한국온라인광고협회">
              <a:extLst>
                <a:ext uri="{FF2B5EF4-FFF2-40B4-BE49-F238E27FC236}">
                  <a16:creationId xmlns:a16="http://schemas.microsoft.com/office/drawing/2014/main" xmlns="" id="{B2E70B4B-1CED-447D-865C-B997C3925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6" t="22681" r="12954" b="29305"/>
            <a:stretch/>
          </p:blipFill>
          <p:spPr bwMode="auto">
            <a:xfrm>
              <a:off x="8520604" y="1174127"/>
              <a:ext cx="1861359" cy="78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1511024" y="1526320"/>
              <a:ext cx="7908891" cy="1769180"/>
              <a:chOff x="1511024" y="1526320"/>
              <a:chExt cx="7908891" cy="176918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4723715" y="1632318"/>
                <a:ext cx="4696200" cy="1557184"/>
                <a:chOff x="4723715" y="1511742"/>
                <a:chExt cx="4696200" cy="1557184"/>
              </a:xfrm>
            </p:grpSpPr>
            <p:pic>
              <p:nvPicPr>
                <p:cNvPr id="40" name="Google Shape;100;p3">
                  <a:extLst>
                    <a:ext uri="{FF2B5EF4-FFF2-40B4-BE49-F238E27FC236}">
                      <a16:creationId xmlns:a16="http://schemas.microsoft.com/office/drawing/2014/main" xmlns="" id="{405731B1-1C6A-4165-86D1-9B62DEE6C2B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50176" t="27271"/>
                <a:stretch/>
              </p:blipFill>
              <p:spPr>
                <a:xfrm>
                  <a:off x="8880962" y="2719079"/>
                  <a:ext cx="377058" cy="3498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" name="Google Shape;108;p4">
                  <a:extLst>
                    <a:ext uri="{FF2B5EF4-FFF2-40B4-BE49-F238E27FC236}">
                      <a16:creationId xmlns:a16="http://schemas.microsoft.com/office/drawing/2014/main" xmlns="" id="{1504A038-FE69-4327-B55C-FC8AF2D2128F}"/>
                    </a:ext>
                  </a:extLst>
                </p:cNvPr>
                <p:cNvSpPr/>
                <p:nvPr/>
              </p:nvSpPr>
              <p:spPr>
                <a:xfrm>
                  <a:off x="4723715" y="1645029"/>
                  <a:ext cx="4696200" cy="13787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2000" dirty="0">
                      <a:solidFill>
                        <a:srgbClr val="0070C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rPr>
                    <a:t>스마트 버스정류장</a:t>
                  </a:r>
                  <a:r>
                    <a:rPr lang="ko-KR" altLang="en-US" sz="2000" dirty="0">
                      <a:solidFill>
                        <a:schemeClr val="dk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rPr>
                    <a:t> 사업을 통해</a:t>
                  </a:r>
                  <a:r>
                    <a:rPr lang="en-US" altLang="ko-KR" sz="2000" dirty="0">
                      <a:solidFill>
                        <a:schemeClr val="dk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rPr>
                    <a:t>,</a:t>
                  </a:r>
                </a:p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2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rPr>
                    <a:t>미세먼지 배출량을 지속적으로 저감하고</a:t>
                  </a:r>
                  <a:r>
                    <a:rPr lang="en-US" altLang="ko-KR" sz="2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rPr>
                    <a:t>, </a:t>
                  </a:r>
                  <a:endPara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2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rPr>
                    <a:t>시민이 쾌적한 환경을 제공하자</a:t>
                  </a:r>
                </a:p>
              </p:txBody>
            </p:sp>
            <p:pic>
              <p:nvPicPr>
                <p:cNvPr id="39" name="Google Shape;99;p3">
                  <a:extLst>
                    <a:ext uri="{FF2B5EF4-FFF2-40B4-BE49-F238E27FC236}">
                      <a16:creationId xmlns:a16="http://schemas.microsoft.com/office/drawing/2014/main" xmlns="" id="{657DA396-974D-43FA-991E-AC252F11747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-4770" r="53680" b="30707"/>
                <a:stretch/>
              </p:blipFill>
              <p:spPr>
                <a:xfrm>
                  <a:off x="4996255" y="1511742"/>
                  <a:ext cx="430897" cy="2992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0" name="Google Shape;130;p5" descr="http://ecocitysolutions.com/wp-content/uploads/2019/12/new_img02.jpg">
                <a:extLst>
                  <a:ext uri="{FF2B5EF4-FFF2-40B4-BE49-F238E27FC236}">
                    <a16:creationId xmlns:a16="http://schemas.microsoft.com/office/drawing/2014/main" xmlns="" id="{9BDFF778-24FC-44A5-97AE-E3B8A94A0308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11024" y="1526320"/>
                <a:ext cx="3527543" cy="1769180"/>
              </a:xfrm>
              <a:prstGeom prst="rect">
                <a:avLst/>
              </a:prstGeom>
              <a:ln>
                <a:noFill/>
              </a:ln>
              <a:effectLst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문제 인식 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362635" y="3440698"/>
            <a:ext cx="9959789" cy="3148361"/>
            <a:chOff x="1362635" y="3440698"/>
            <a:chExt cx="9959789" cy="3148361"/>
          </a:xfrm>
        </p:grpSpPr>
        <p:grpSp>
          <p:nvGrpSpPr>
            <p:cNvPr id="34" name="그룹 33"/>
            <p:cNvGrpSpPr/>
            <p:nvPr/>
          </p:nvGrpSpPr>
          <p:grpSpPr>
            <a:xfrm>
              <a:off x="1362635" y="4234462"/>
              <a:ext cx="9959789" cy="2354597"/>
              <a:chOff x="1362635" y="4234462"/>
              <a:chExt cx="9959789" cy="235459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362635" y="4234462"/>
                <a:ext cx="9959789" cy="23545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1448466" y="4731972"/>
                <a:ext cx="9693231" cy="1696944"/>
                <a:chOff x="1448466" y="4848517"/>
                <a:chExt cx="9693231" cy="1696944"/>
              </a:xfrm>
            </p:grpSpPr>
            <p:grpSp>
              <p:nvGrpSpPr>
                <p:cNvPr id="14" name="그룹 13"/>
                <p:cNvGrpSpPr/>
                <p:nvPr/>
              </p:nvGrpSpPr>
              <p:grpSpPr>
                <a:xfrm>
                  <a:off x="1448466" y="4848517"/>
                  <a:ext cx="2781135" cy="1696944"/>
                  <a:chOff x="1519906" y="4777077"/>
                  <a:chExt cx="2781135" cy="1696944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="" id="{BEB01562-6E64-4D4B-A4CB-9C4834F61946}"/>
                      </a:ext>
                    </a:extLst>
                  </p:cNvPr>
                  <p:cNvSpPr txBox="1"/>
                  <p:nvPr/>
                </p:nvSpPr>
                <p:spPr>
                  <a:xfrm>
                    <a:off x="1519906" y="5827690"/>
                    <a:ext cx="278113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Malgun Gothic"/>
                        <a:sym typeface="Malgun Gothic"/>
                      </a:rPr>
                      <a:t>도로 인프라 기반의</a:t>
                    </a:r>
                    <a:endParaRPr lang="en-US" altLang="ko-KR" sz="1800" b="1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endParaRPr>
                  </a:p>
                  <a:p>
                    <a:pPr algn="ctr"/>
                    <a:r>
                      <a:rPr lang="ko-KR" altLang="en-US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Malgun Gothic"/>
                        <a:sym typeface="Malgun Gothic"/>
                      </a:rPr>
                      <a:t> 미세먼지 농도 측정 및 </a:t>
                    </a:r>
                    <a:r>
                      <a:rPr lang="ko-KR" altLang="en-US" sz="1800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Malgun Gothic"/>
                        <a:sym typeface="Malgun Gothic"/>
                      </a:rPr>
                      <a:t>수집</a:t>
                    </a:r>
                    <a:endParaRPr lang="ko-KR" altLang="en-US" sz="1800" b="1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endParaRPr>
                  </a:p>
                </p:txBody>
              </p:sp>
              <p:grpSp>
                <p:nvGrpSpPr>
                  <p:cNvPr id="6" name="그룹 5"/>
                  <p:cNvGrpSpPr/>
                  <p:nvPr/>
                </p:nvGrpSpPr>
                <p:grpSpPr>
                  <a:xfrm>
                    <a:off x="2460299" y="4777077"/>
                    <a:ext cx="900348" cy="865740"/>
                    <a:chOff x="2425834" y="4762440"/>
                    <a:chExt cx="900348" cy="865740"/>
                  </a:xfrm>
                </p:grpSpPr>
                <p:pic>
                  <p:nvPicPr>
                    <p:cNvPr id="2054" name="Picture 6">
                      <a:extLst>
                        <a:ext uri="{FF2B5EF4-FFF2-40B4-BE49-F238E27FC236}">
                          <a16:creationId xmlns:a16="http://schemas.microsoft.com/office/drawing/2014/main" xmlns="" id="{1D348BC5-79C9-4493-A283-813FA015ADF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531295" y="4901571"/>
                      <a:ext cx="689426" cy="58747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5" name="사각형: 둥근 모서리 34">
                      <a:extLst>
                        <a:ext uri="{FF2B5EF4-FFF2-40B4-BE49-F238E27FC236}">
                          <a16:creationId xmlns:a16="http://schemas.microsoft.com/office/drawing/2014/main" xmlns="" id="{15EA89FA-CD5B-49A6-9845-DA528D2BC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5834" y="4762440"/>
                      <a:ext cx="900348" cy="865740"/>
                    </a:xfrm>
                    <a:prstGeom prst="round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4904514" y="4848517"/>
                  <a:ext cx="2781135" cy="1696944"/>
                  <a:chOff x="4968219" y="4777077"/>
                  <a:chExt cx="2781135" cy="1696944"/>
                </a:xfrm>
              </p:grpSpPr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xmlns="" id="{B9DB1182-EEF3-4D1F-8208-68598A1CB8FB}"/>
                      </a:ext>
                    </a:extLst>
                  </p:cNvPr>
                  <p:cNvSpPr txBox="1"/>
                  <p:nvPr/>
                </p:nvSpPr>
                <p:spPr>
                  <a:xfrm>
                    <a:off x="4968219" y="5827690"/>
                    <a:ext cx="278113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Malgun Gothic"/>
                        <a:sym typeface="Malgun Gothic"/>
                      </a:rPr>
                      <a:t>모니터링 시스템으로 </a:t>
                    </a:r>
                    <a:endParaRPr lang="en-US" altLang="ko-KR" b="1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endParaRPr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Malgun Gothic"/>
                        <a:sym typeface="Malgun Gothic"/>
                      </a:rPr>
                      <a:t>주변 미세먼지 관리 </a:t>
                    </a:r>
                    <a:r>
                      <a:rPr lang="ko-KR" altLang="en-US" b="1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Malgun Gothic"/>
                        <a:sym typeface="Malgun Gothic"/>
                      </a:rPr>
                      <a:t>강화</a:t>
                    </a:r>
                    <a:endParaRPr lang="ko-KR" altLang="en-US" b="1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endParaRPr>
                  </a:p>
                </p:txBody>
              </p:sp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5908612" y="4777077"/>
                    <a:ext cx="900348" cy="865740"/>
                    <a:chOff x="4712125" y="4729968"/>
                    <a:chExt cx="900348" cy="865740"/>
                  </a:xfrm>
                </p:grpSpPr>
                <p:pic>
                  <p:nvPicPr>
                    <p:cNvPr id="17" name="그림 16" descr="어두운, 검은색, 이미지, 밤하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xmlns="" id="{E806E283-826B-43C8-9B31-C700C2C627A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705" r="20660" b="2107"/>
                    <a:stretch/>
                  </p:blipFill>
                  <p:spPr>
                    <a:xfrm>
                      <a:off x="4777375" y="4824186"/>
                      <a:ext cx="769848" cy="67730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6" name="사각형: 둥근 모서리 34">
                      <a:extLst>
                        <a:ext uri="{FF2B5EF4-FFF2-40B4-BE49-F238E27FC236}">
                          <a16:creationId xmlns:a16="http://schemas.microsoft.com/office/drawing/2014/main" xmlns="" id="{15EA89FA-CD5B-49A6-9845-DA528D2BC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2125" y="4729968"/>
                      <a:ext cx="900348" cy="865740"/>
                    </a:xfrm>
                    <a:prstGeom prst="round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12" name="그룹 11"/>
                <p:cNvGrpSpPr/>
                <p:nvPr/>
              </p:nvGrpSpPr>
              <p:grpSpPr>
                <a:xfrm>
                  <a:off x="8360562" y="4848517"/>
                  <a:ext cx="2781135" cy="1696944"/>
                  <a:chOff x="8432002" y="4777077"/>
                  <a:chExt cx="2781135" cy="1696944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xmlns="" id="{2A553B36-22F1-490A-B891-C72F5C23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8432002" y="5827690"/>
                    <a:ext cx="278113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Malgun Gothic"/>
                        <a:sym typeface="Malgun Gothic"/>
                      </a:rPr>
                      <a:t>초미세먼지 감축효과 기대 및 시민의 교통 편의성 </a:t>
                    </a:r>
                    <a:r>
                      <a:rPr lang="ko-KR" altLang="en-US" sz="1800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Malgun Gothic"/>
                        <a:sym typeface="Malgun Gothic"/>
                      </a:rPr>
                      <a:t>제고</a:t>
                    </a:r>
                    <a:endPara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Malgun Gothic"/>
                      <a:sym typeface="Malgun Gothic"/>
                    </a:endParaRPr>
                  </a:p>
                </p:txBody>
              </p:sp>
              <p:grpSp>
                <p:nvGrpSpPr>
                  <p:cNvPr id="8" name="그룹 7"/>
                  <p:cNvGrpSpPr/>
                  <p:nvPr/>
                </p:nvGrpSpPr>
                <p:grpSpPr>
                  <a:xfrm>
                    <a:off x="9372395" y="4777077"/>
                    <a:ext cx="900348" cy="865740"/>
                    <a:chOff x="9200945" y="4696342"/>
                    <a:chExt cx="900348" cy="865740"/>
                  </a:xfrm>
                </p:grpSpPr>
                <p:pic>
                  <p:nvPicPr>
                    <p:cNvPr id="11" name="그림 10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xmlns="" id="{78E1343D-9ACA-4344-AC3A-E1D92E371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2746" t="9022" r="53966" b="71759"/>
                    <a:stretch/>
                  </p:blipFill>
                  <p:spPr>
                    <a:xfrm>
                      <a:off x="9322508" y="4743450"/>
                      <a:ext cx="714375" cy="7715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" name="사각형: 둥근 모서리 34">
                      <a:extLst>
                        <a:ext uri="{FF2B5EF4-FFF2-40B4-BE49-F238E27FC236}">
                          <a16:creationId xmlns:a16="http://schemas.microsoft.com/office/drawing/2014/main" xmlns="" id="{15EA89FA-CD5B-49A6-9845-DA528D2BC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0945" y="4696342"/>
                      <a:ext cx="900348" cy="865740"/>
                    </a:xfrm>
                    <a:prstGeom prst="round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31" name="그룹 30"/>
            <p:cNvGrpSpPr/>
            <p:nvPr/>
          </p:nvGrpSpPr>
          <p:grpSpPr>
            <a:xfrm>
              <a:off x="5054048" y="3440698"/>
              <a:ext cx="2666610" cy="980950"/>
              <a:chOff x="4961775" y="3440698"/>
              <a:chExt cx="2666610" cy="980950"/>
            </a:xfrm>
          </p:grpSpPr>
          <p:sp>
            <p:nvSpPr>
              <p:cNvPr id="43" name="Google Shape;149;p5">
                <a:extLst>
                  <a:ext uri="{FF2B5EF4-FFF2-40B4-BE49-F238E27FC236}">
                    <a16:creationId xmlns:a16="http://schemas.microsoft.com/office/drawing/2014/main" xmlns="" id="{0BFE893C-6097-47D9-83DF-3243CD85E4C0}"/>
                  </a:ext>
                </a:extLst>
              </p:cNvPr>
              <p:cNvSpPr/>
              <p:nvPr/>
            </p:nvSpPr>
            <p:spPr>
              <a:xfrm>
                <a:off x="4961775" y="3956960"/>
                <a:ext cx="2666610" cy="464688"/>
              </a:xfrm>
              <a:prstGeom prst="roundRect">
                <a:avLst>
                  <a:gd name="adj" fmla="val 13345"/>
                </a:avLst>
              </a:prstGeom>
              <a:solidFill>
                <a:srgbClr val="203864"/>
              </a:solidFill>
              <a:ln w="9525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200" b="1" dirty="0">
                    <a:solidFill>
                      <a:srgbClr val="FFF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기대</a:t>
                </a:r>
                <a:r>
                  <a:rPr lang="en-US" altLang="ko-KR" sz="2200" b="1" dirty="0">
                    <a:solidFill>
                      <a:srgbClr val="FFF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ko-KR" sz="2200" b="1" dirty="0">
                    <a:solidFill>
                      <a:srgbClr val="FFF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효과</a:t>
                </a:r>
                <a:endParaRPr sz="2200" b="1" dirty="0"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endParaRPr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117021" y="3438428"/>
                <a:ext cx="356119" cy="360660"/>
              </a:xfrm>
              <a:prstGeom prst="rect">
                <a:avLst/>
              </a:prstGeom>
            </p:spPr>
          </p:pic>
        </p:grp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26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STEP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en-US" altLang="ko-KR" kern="0" dirty="0">
                <a:solidFill>
                  <a:srgbClr val="4472C4">
                    <a:lumMod val="50000"/>
                  </a:srgbClr>
                </a:solidFill>
              </a:rPr>
              <a:t>2 </a:t>
            </a:r>
            <a:r>
              <a:rPr lang="ko-KR" altLang="en-US" kern="0" dirty="0">
                <a:solidFill>
                  <a:srgbClr val="4472C4">
                    <a:lumMod val="50000"/>
                  </a:srgbClr>
                </a:solidFill>
              </a:rPr>
              <a:t>분석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A6C5C1C-7654-4B28-AA85-F9B2A682BE52}"/>
              </a:ext>
            </a:extLst>
          </p:cNvPr>
          <p:cNvSpPr/>
          <p:nvPr/>
        </p:nvSpPr>
        <p:spPr>
          <a:xfrm>
            <a:off x="376162" y="1347729"/>
            <a:ext cx="16785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STEP</a:t>
            </a:r>
            <a:r>
              <a:rPr lang="ko-KR" altLang="en-US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en-US" altLang="ko-KR" sz="300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690854" y="1347729"/>
            <a:ext cx="2457187" cy="1217846"/>
            <a:chOff x="2690854" y="1347729"/>
            <a:chExt cx="2457187" cy="121784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A801134D-9F0B-4663-A2F6-8E5331BB85A9}"/>
                </a:ext>
              </a:extLst>
            </p:cNvPr>
            <p:cNvSpPr/>
            <p:nvPr/>
          </p:nvSpPr>
          <p:spPr>
            <a:xfrm>
              <a:off x="2690854" y="1980800"/>
              <a:ext cx="245718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정류소 기준 각 요인별로</a:t>
              </a:r>
              <a:endPara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en-US" altLang="ko-KR" sz="1600" kern="0" dirty="0">
                  <a:solidFill>
                    <a:srgbClr val="434FD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K-means</a:t>
              </a:r>
              <a:r>
                <a:rPr lang="ko-KR" alt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클러스터링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C653BBB8-8F2E-4A85-9163-2BD0718504EB}"/>
                </a:ext>
              </a:extLst>
            </p:cNvPr>
            <p:cNvSpPr/>
            <p:nvPr/>
          </p:nvSpPr>
          <p:spPr>
            <a:xfrm>
              <a:off x="3080177" y="1347729"/>
              <a:ext cx="1678540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000" dirty="0">
                  <a:ln w="0"/>
                  <a:solidFill>
                    <a:srgbClr val="00206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STEP</a:t>
              </a:r>
              <a:r>
                <a:rPr lang="ko-KR" altLang="en-US" sz="3000" dirty="0">
                  <a:ln w="0"/>
                  <a:solidFill>
                    <a:srgbClr val="00206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3000" dirty="0">
                  <a:ln w="0"/>
                  <a:solidFill>
                    <a:srgbClr val="00206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en-US" altLang="ko-KR" sz="3000" cap="none" spc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697498" y="1347729"/>
            <a:ext cx="2260376" cy="1217846"/>
            <a:chOff x="5697498" y="1347729"/>
            <a:chExt cx="2260376" cy="121784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691D1391-177A-48AD-9162-EECD6A83F671}"/>
                </a:ext>
              </a:extLst>
            </p:cNvPr>
            <p:cNvSpPr/>
            <p:nvPr/>
          </p:nvSpPr>
          <p:spPr>
            <a:xfrm>
              <a:off x="5697498" y="1980800"/>
              <a:ext cx="226037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요인별로 군집 내 </a:t>
              </a:r>
              <a:endParaRPr lang="en-US" altLang="ko-KR" sz="16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ko-KR" altLang="en-US" sz="1600" kern="0" dirty="0" smtClean="0">
                  <a:solidFill>
                    <a:srgbClr val="434FD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순위</a:t>
              </a:r>
              <a:r>
                <a:rPr lang="ko-KR" alt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를</a:t>
              </a:r>
              <a:r>
                <a:rPr lang="ko-KR" alt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정하여 점수 부여 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F96D3DD6-ECCA-4D0D-8A27-2809BA6738B5}"/>
                </a:ext>
              </a:extLst>
            </p:cNvPr>
            <p:cNvSpPr/>
            <p:nvPr/>
          </p:nvSpPr>
          <p:spPr>
            <a:xfrm>
              <a:off x="5988416" y="1347729"/>
              <a:ext cx="1678540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000" dirty="0">
                  <a:ln w="0"/>
                  <a:solidFill>
                    <a:srgbClr val="00206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STEP</a:t>
              </a:r>
              <a:r>
                <a:rPr lang="ko-KR" altLang="en-US" sz="3000" dirty="0">
                  <a:ln w="0"/>
                  <a:solidFill>
                    <a:srgbClr val="00206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3000" dirty="0">
                  <a:ln w="0"/>
                  <a:solidFill>
                    <a:srgbClr val="00206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en-US" altLang="ko-KR" sz="3000" cap="none" spc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314639" y="1347729"/>
            <a:ext cx="2757439" cy="1217846"/>
            <a:chOff x="8314639" y="1347729"/>
            <a:chExt cx="2757439" cy="121784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2A1C091C-750B-4E2B-9C5D-6940E06FB79E}"/>
                </a:ext>
              </a:extLst>
            </p:cNvPr>
            <p:cNvSpPr/>
            <p:nvPr/>
          </p:nvSpPr>
          <p:spPr>
            <a:xfrm>
              <a:off x="8314639" y="1980800"/>
              <a:ext cx="27574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 가지 요인 </a:t>
              </a:r>
              <a:r>
                <a:rPr lang="ko-KR" altLang="en-US" sz="1600" kern="0" dirty="0">
                  <a:solidFill>
                    <a:srgbClr val="434FD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점수 합산 </a:t>
              </a:r>
              <a:r>
                <a:rPr lang="ko-KR" alt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후</a:t>
              </a:r>
              <a:endPara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ko-KR" alt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 순위 중 상위 </a:t>
              </a:r>
              <a:r>
                <a:rPr lang="en-US" altLang="ko-KR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30</a:t>
              </a:r>
              <a:r>
                <a:rPr lang="ko-KR" alt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 선정</a:t>
              </a:r>
              <a:endParaRPr lang="en-US" altLang="ko-KR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122056D2-4535-4AA4-BDF2-D949FAE61B0C}"/>
                </a:ext>
              </a:extLst>
            </p:cNvPr>
            <p:cNvSpPr/>
            <p:nvPr/>
          </p:nvSpPr>
          <p:spPr>
            <a:xfrm>
              <a:off x="8854088" y="1347729"/>
              <a:ext cx="1678540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000" dirty="0">
                  <a:ln w="0"/>
                  <a:solidFill>
                    <a:srgbClr val="00206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STEP</a:t>
              </a:r>
              <a:r>
                <a:rPr lang="ko-KR" altLang="en-US" sz="3000" dirty="0">
                  <a:ln w="0"/>
                  <a:solidFill>
                    <a:srgbClr val="00206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3000" dirty="0">
                  <a:ln w="0"/>
                  <a:solidFill>
                    <a:srgbClr val="00206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en-US" altLang="ko-KR" sz="3000" cap="none" spc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grpSp>
        <p:nvGrpSpPr>
          <p:cNvPr id="100" name="그룹 99"/>
          <p:cNvGrpSpPr/>
          <p:nvPr/>
        </p:nvGrpSpPr>
        <p:grpSpPr>
          <a:xfrm>
            <a:off x="7842009" y="3256868"/>
            <a:ext cx="3833034" cy="2427021"/>
            <a:chOff x="7842003" y="3310658"/>
            <a:chExt cx="3833034" cy="2427021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xmlns="" id="{EEEEA8D1-E6A6-4F68-AC5E-8D26709C0207}"/>
                </a:ext>
              </a:extLst>
            </p:cNvPr>
            <p:cNvSpPr/>
            <p:nvPr/>
          </p:nvSpPr>
          <p:spPr>
            <a:xfrm>
              <a:off x="7842003" y="3310658"/>
              <a:ext cx="1517892" cy="5900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점수 합산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D463CDE7-B3BE-4F3A-B8C4-270E4C2BA33C}"/>
                </a:ext>
              </a:extLst>
            </p:cNvPr>
            <p:cNvCxnSpPr>
              <a:cxnSpLocks/>
            </p:cNvCxnSpPr>
            <p:nvPr/>
          </p:nvCxnSpPr>
          <p:spPr>
            <a:xfrm>
              <a:off x="8600949" y="3873799"/>
              <a:ext cx="1" cy="144971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8047237" y="4080927"/>
              <a:ext cx="2505927" cy="414165"/>
              <a:chOff x="8047237" y="4080927"/>
              <a:chExt cx="2505927" cy="414165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xmlns="" id="{7BE134B3-9392-4EAB-BBE6-B097A27C6AA5}"/>
                  </a:ext>
                </a:extLst>
              </p:cNvPr>
              <p:cNvSpPr/>
              <p:nvPr/>
            </p:nvSpPr>
            <p:spPr>
              <a:xfrm>
                <a:off x="9111868" y="4126427"/>
                <a:ext cx="1441296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상위 </a:t>
                </a:r>
                <a:r>
                  <a:rPr lang="en-US" altLang="ko-KR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30</a:t>
                </a:r>
                <a:r>
                  <a:rPr lang="ko-KR" altLang="en-US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 선정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xmlns="" id="{80BC58E3-7C9E-4357-99AE-EEE395F776E9}"/>
                  </a:ext>
                </a:extLst>
              </p:cNvPr>
              <p:cNvSpPr/>
              <p:nvPr/>
            </p:nvSpPr>
            <p:spPr>
              <a:xfrm>
                <a:off x="8047237" y="4080927"/>
                <a:ext cx="1107425" cy="414165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Model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8047237" y="4702220"/>
              <a:ext cx="3224612" cy="414165"/>
              <a:chOff x="8047237" y="4702220"/>
              <a:chExt cx="3224612" cy="41416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xmlns="" id="{DC6FD143-C3D4-4FB7-BF28-90E36EBDDDD1}"/>
                  </a:ext>
                </a:extLst>
              </p:cNvPr>
              <p:cNvSpPr/>
              <p:nvPr/>
            </p:nvSpPr>
            <p:spPr>
              <a:xfrm>
                <a:off x="9111868" y="4747720"/>
                <a:ext cx="2159981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상위 </a:t>
                </a:r>
                <a:r>
                  <a:rPr lang="en-US" altLang="ko-KR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30</a:t>
                </a:r>
                <a:r>
                  <a:rPr lang="ko-KR" altLang="en-US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 선정</a:t>
                </a:r>
                <a:r>
                  <a:rPr lang="en-US" altLang="ko-KR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+</a:t>
                </a:r>
                <a:r>
                  <a:rPr lang="ko-KR" altLang="en-US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조건</a:t>
                </a:r>
                <a:r>
                  <a:rPr lang="en-US" altLang="ko-KR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endParaRPr lang="ko-KR" altLang="en-US" sz="1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xmlns="" id="{03DEE194-C881-44A2-A8C0-02D429B60C03}"/>
                  </a:ext>
                </a:extLst>
              </p:cNvPr>
              <p:cNvSpPr/>
              <p:nvPr/>
            </p:nvSpPr>
            <p:spPr>
              <a:xfrm>
                <a:off x="8047237" y="4702220"/>
                <a:ext cx="1107425" cy="414165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Model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8047237" y="5323514"/>
              <a:ext cx="3627800" cy="414165"/>
              <a:chOff x="8047237" y="5323514"/>
              <a:chExt cx="3627800" cy="414165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80BE29A3-2F0D-4F09-9C6D-A85B86C4967E}"/>
                  </a:ext>
                </a:extLst>
              </p:cNvPr>
              <p:cNvSpPr/>
              <p:nvPr/>
            </p:nvSpPr>
            <p:spPr>
              <a:xfrm>
                <a:off x="9111868" y="5369014"/>
                <a:ext cx="2563169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상위 </a:t>
                </a:r>
                <a:r>
                  <a:rPr lang="en-US" altLang="ko-KR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30</a:t>
                </a:r>
                <a:r>
                  <a:rPr lang="ko-KR" altLang="en-US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 선정</a:t>
                </a:r>
                <a:r>
                  <a:rPr lang="en-US" altLang="ko-KR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+</a:t>
                </a:r>
                <a:r>
                  <a:rPr lang="ko-KR" altLang="en-US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조건</a:t>
                </a:r>
                <a:r>
                  <a:rPr lang="en-US" altLang="ko-KR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 + </a:t>
                </a:r>
                <a:r>
                  <a:rPr lang="ko-KR" altLang="en-US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조건</a:t>
                </a:r>
                <a:r>
                  <a:rPr lang="en-US" altLang="ko-KR" sz="15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</a:t>
                </a:r>
                <a:endParaRPr lang="ko-KR" altLang="en-US" sz="15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xmlns="" id="{470FE491-FB4E-49BD-910A-88D7777ABE98}"/>
                  </a:ext>
                </a:extLst>
              </p:cNvPr>
              <p:cNvSpPr/>
              <p:nvPr/>
            </p:nvSpPr>
            <p:spPr>
              <a:xfrm>
                <a:off x="8047237" y="5323514"/>
                <a:ext cx="1107425" cy="414165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Model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DE5D825E-1C87-443C-AF47-377F1F7EF098}"/>
              </a:ext>
            </a:extLst>
          </p:cNvPr>
          <p:cNvSpPr/>
          <p:nvPr/>
        </p:nvSpPr>
        <p:spPr>
          <a:xfrm>
            <a:off x="350901" y="2842805"/>
            <a:ext cx="1573200" cy="747587"/>
          </a:xfrm>
          <a:prstGeom prst="roundRect">
            <a:avLst>
              <a:gd name="adj" fmla="val 9472"/>
            </a:avLst>
          </a:prstGeom>
          <a:solidFill>
            <a:srgbClr val="ECF3F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수원시 구별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인구밀도 조사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02466A24-3190-4A12-AFEE-C4D3767E1888}"/>
              </a:ext>
            </a:extLst>
          </p:cNvPr>
          <p:cNvSpPr/>
          <p:nvPr/>
        </p:nvSpPr>
        <p:spPr>
          <a:xfrm>
            <a:off x="353099" y="4339157"/>
            <a:ext cx="1571641" cy="747587"/>
          </a:xfrm>
          <a:prstGeom prst="roundRect">
            <a:avLst>
              <a:gd name="adj" fmla="val 8273"/>
            </a:avLst>
          </a:prstGeom>
          <a:solidFill>
            <a:srgbClr val="ECF3F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 기준 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미달 정류소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제외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0C21608-F695-4261-BD2A-420B277A7114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1924740" y="4712951"/>
            <a:ext cx="527104" cy="259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/>
        </p:nvGrpSpPr>
        <p:grpSpPr>
          <a:xfrm>
            <a:off x="2447441" y="3007479"/>
            <a:ext cx="3517760" cy="1084104"/>
            <a:chOff x="2447441" y="3007479"/>
            <a:chExt cx="3517760" cy="1084104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2447442" y="3007479"/>
              <a:ext cx="3517759" cy="1084104"/>
            </a:xfrm>
            <a:prstGeom prst="roundRect">
              <a:avLst>
                <a:gd name="adj" fmla="val 50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2447441" y="3086931"/>
              <a:ext cx="3517759" cy="925200"/>
              <a:chOff x="2667000" y="2999637"/>
              <a:chExt cx="3517758" cy="925200"/>
            </a:xfrm>
          </p:grpSpPr>
          <p:pic>
            <p:nvPicPr>
              <p:cNvPr id="43" name="그래픽 42" descr="오른쪽 화살표 윤곽선">
                <a:extLst>
                  <a:ext uri="{FF2B5EF4-FFF2-40B4-BE49-F238E27FC236}">
                    <a16:creationId xmlns:a16="http://schemas.microsoft.com/office/drawing/2014/main" xmlns="" id="{02362C40-C03A-4628-87B5-AEE1EC34D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4687005" y="3185957"/>
                <a:ext cx="252549" cy="552561"/>
              </a:xfrm>
              <a:prstGeom prst="rect">
                <a:avLst/>
              </a:prstGeom>
            </p:spPr>
          </p:pic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xmlns="" id="{E194455B-866E-44F0-8D35-AA0490291C20}"/>
                  </a:ext>
                </a:extLst>
              </p:cNvPr>
              <p:cNvSpPr/>
              <p:nvPr/>
            </p:nvSpPr>
            <p:spPr>
              <a:xfrm>
                <a:off x="2667000" y="2999637"/>
                <a:ext cx="2044001" cy="925200"/>
              </a:xfrm>
              <a:prstGeom prst="roundRect">
                <a:avLst>
                  <a:gd name="adj" fmla="val 600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요인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미세먼지 저감효과</a:t>
                </a:r>
                <a:endParaRPr lang="en-US" altLang="ko-KR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미세먼지 노출지수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C07C596E-56C2-4669-BA6A-2166572757F5}"/>
                  </a:ext>
                </a:extLst>
              </p:cNvPr>
              <p:cNvSpPr/>
              <p:nvPr/>
            </p:nvSpPr>
            <p:spPr>
              <a:xfrm>
                <a:off x="4957158" y="3064669"/>
                <a:ext cx="12276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 10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7.5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3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   5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4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2.5</a:t>
                </a:r>
                <a:r>
                  <a:rPr lang="ko-KR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ko-KR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grpSp>
        <p:nvGrpSpPr>
          <p:cNvPr id="141" name="그룹 140"/>
          <p:cNvGrpSpPr/>
          <p:nvPr/>
        </p:nvGrpSpPr>
        <p:grpSpPr>
          <a:xfrm>
            <a:off x="2447441" y="4173490"/>
            <a:ext cx="3522161" cy="1084104"/>
            <a:chOff x="2447441" y="4153467"/>
            <a:chExt cx="3522161" cy="1084104"/>
          </a:xfrm>
        </p:grpSpPr>
        <p:sp>
          <p:nvSpPr>
            <p:cNvPr id="133" name="모서리가 둥근 직사각형 132"/>
            <p:cNvSpPr/>
            <p:nvPr/>
          </p:nvSpPr>
          <p:spPr>
            <a:xfrm>
              <a:off x="2447441" y="4153467"/>
              <a:ext cx="3517759" cy="1084104"/>
            </a:xfrm>
            <a:prstGeom prst="roundRect">
              <a:avLst>
                <a:gd name="adj" fmla="val 50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2451844" y="4172299"/>
              <a:ext cx="3517758" cy="1046440"/>
              <a:chOff x="2667000" y="4106358"/>
              <a:chExt cx="3517758" cy="1046440"/>
            </a:xfrm>
          </p:grpSpPr>
          <p:pic>
            <p:nvPicPr>
              <p:cNvPr id="56" name="그래픽 42" descr="오른쪽 화살표 윤곽선">
                <a:extLst>
                  <a:ext uri="{FF2B5EF4-FFF2-40B4-BE49-F238E27FC236}">
                    <a16:creationId xmlns:a16="http://schemas.microsoft.com/office/drawing/2014/main" xmlns="" id="{02362C40-C03A-4628-87B5-AEE1EC34D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4687005" y="4353298"/>
                <a:ext cx="252549" cy="552561"/>
              </a:xfrm>
              <a:prstGeom prst="rect">
                <a:avLst/>
              </a:prstGeom>
            </p:spPr>
          </p:pic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xmlns="" id="{FF35499B-5EB3-4287-B935-89D239F7AD05}"/>
                  </a:ext>
                </a:extLst>
              </p:cNvPr>
              <p:cNvSpPr/>
              <p:nvPr/>
            </p:nvSpPr>
            <p:spPr>
              <a:xfrm>
                <a:off x="2667000" y="4166978"/>
                <a:ext cx="2044001" cy="925200"/>
              </a:xfrm>
              <a:prstGeom prst="roundRect">
                <a:avLst>
                  <a:gd name="adj" fmla="val 697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요인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</a:t>
                </a: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미세먼지 측정효과</a:t>
                </a:r>
                <a:endParaRPr lang="en-US" altLang="ko-KR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유동인구 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거주인구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6055AD1E-F92C-49E6-AF79-037D1F5D76F2}"/>
                  </a:ext>
                </a:extLst>
              </p:cNvPr>
              <p:cNvSpPr/>
              <p:nvPr/>
            </p:nvSpPr>
            <p:spPr>
              <a:xfrm>
                <a:off x="4956034" y="4106358"/>
                <a:ext cx="1228724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10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8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3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</a:t>
                </a: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6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4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</a:t>
                </a: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 4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5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2</a:t>
                </a:r>
                <a:r>
                  <a:rPr lang="ko-KR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2447441" y="5339501"/>
            <a:ext cx="3522161" cy="1084104"/>
            <a:chOff x="2447441" y="5339501"/>
            <a:chExt cx="3522161" cy="1084104"/>
          </a:xfrm>
        </p:grpSpPr>
        <p:sp>
          <p:nvSpPr>
            <p:cNvPr id="134" name="모서리가 둥근 직사각형 133"/>
            <p:cNvSpPr/>
            <p:nvPr/>
          </p:nvSpPr>
          <p:spPr>
            <a:xfrm>
              <a:off x="2447441" y="5339501"/>
              <a:ext cx="3517759" cy="1084104"/>
            </a:xfrm>
            <a:prstGeom prst="roundRect">
              <a:avLst>
                <a:gd name="adj" fmla="val 50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2451844" y="5418953"/>
              <a:ext cx="3517758" cy="925200"/>
              <a:chOff x="2667000" y="5312620"/>
              <a:chExt cx="3517758" cy="925200"/>
            </a:xfrm>
          </p:grpSpPr>
          <p:pic>
            <p:nvPicPr>
              <p:cNvPr id="58" name="그래픽 42" descr="오른쪽 화살표 윤곽선">
                <a:extLst>
                  <a:ext uri="{FF2B5EF4-FFF2-40B4-BE49-F238E27FC236}">
                    <a16:creationId xmlns:a16="http://schemas.microsoft.com/office/drawing/2014/main" xmlns="" id="{02362C40-C03A-4628-87B5-AEE1EC34D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4687005" y="5498940"/>
                <a:ext cx="252549" cy="552561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710E2777-CCDE-49A5-B983-CCF8982225CB}"/>
                  </a:ext>
                </a:extLst>
              </p:cNvPr>
              <p:cNvSpPr/>
              <p:nvPr/>
            </p:nvSpPr>
            <p:spPr>
              <a:xfrm>
                <a:off x="4956034" y="5344333"/>
                <a:ext cx="1228724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10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7.5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3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 </a:t>
                </a: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5</a:t>
                </a:r>
                <a:r>
                  <a:rPr lang="ko-KR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endParaRPr lang="en-US" altLang="ko-KR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 latinLnBrk="0">
                  <a:defRPr/>
                </a:pPr>
                <a:r>
                  <a:rPr lang="en-US" altLang="ko-KR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4</a:t>
                </a:r>
                <a:r>
                  <a:rPr lang="ko-KR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 군집 </a:t>
                </a:r>
                <a:r>
                  <a:rPr lang="en-US" altLang="ko-KR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2.5</a:t>
                </a:r>
                <a:r>
                  <a:rPr lang="ko-KR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점</a:t>
                </a:r>
                <a:r>
                  <a:rPr lang="ko-KR" altLang="en-US" sz="14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endPara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xmlns="" id="{195F0B30-6788-458C-8932-3A7AF610BB1C}"/>
                  </a:ext>
                </a:extLst>
              </p:cNvPr>
              <p:cNvSpPr/>
              <p:nvPr/>
            </p:nvSpPr>
            <p:spPr>
              <a:xfrm>
                <a:off x="2667000" y="5312620"/>
                <a:ext cx="2044001" cy="925200"/>
              </a:xfrm>
              <a:prstGeom prst="roundRect">
                <a:avLst>
                  <a:gd name="adj" fmla="val 7946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요인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편의성 제고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/>
                </a:r>
                <a:br>
                  <a:rPr lang="en-US" altLang="ko-KR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교통약자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</a:p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미세먼지 취약계층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5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cxnSp>
        <p:nvCxnSpPr>
          <p:cNvPr id="45" name="꺾인 연결선 44"/>
          <p:cNvCxnSpPr>
            <a:stCxn id="27" idx="1"/>
            <a:endCxn id="30" idx="1"/>
          </p:cNvCxnSpPr>
          <p:nvPr/>
        </p:nvCxnSpPr>
        <p:spPr>
          <a:xfrm rot="10800000" flipH="1" flipV="1">
            <a:off x="2447440" y="3549531"/>
            <a:ext cx="4403" cy="2332022"/>
          </a:xfrm>
          <a:prstGeom prst="bentConnector3">
            <a:avLst>
              <a:gd name="adj1" fmla="val -5191915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084DC28A-D0D6-4775-BEEF-AEAB6EF481ED}"/>
              </a:ext>
            </a:extLst>
          </p:cNvPr>
          <p:cNvCxnSpPr>
            <a:cxnSpLocks/>
            <a:stCxn id="130" idx="3"/>
            <a:endCxn id="53" idx="1"/>
          </p:cNvCxnSpPr>
          <p:nvPr/>
        </p:nvCxnSpPr>
        <p:spPr>
          <a:xfrm>
            <a:off x="5965201" y="3549531"/>
            <a:ext cx="1876808" cy="235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626BD540-BFC4-42F2-A673-34947F9F90B1}"/>
              </a:ext>
            </a:extLst>
          </p:cNvPr>
          <p:cNvSpPr/>
          <p:nvPr/>
        </p:nvSpPr>
        <p:spPr>
          <a:xfrm>
            <a:off x="6268458" y="3201260"/>
            <a:ext cx="1136386" cy="653803"/>
          </a:xfrm>
          <a:prstGeom prst="roundRect">
            <a:avLst>
              <a:gd name="adj" fmla="val 4327"/>
            </a:avLst>
          </a:prstGeom>
          <a:solidFill>
            <a:srgbClr val="ECF3F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 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1,2</a:t>
            </a:r>
          </a:p>
          <a:p>
            <a:pPr algn="ctr" latinLnBrk="0"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 내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점수 재조정 </a:t>
            </a:r>
          </a:p>
        </p:txBody>
      </p:sp>
      <p:cxnSp>
        <p:nvCxnSpPr>
          <p:cNvPr id="74" name="꺾인 연결선 73"/>
          <p:cNvCxnSpPr>
            <a:stCxn id="57" idx="2"/>
            <a:endCxn id="134" idx="3"/>
          </p:cNvCxnSpPr>
          <p:nvPr/>
        </p:nvCxnSpPr>
        <p:spPr>
          <a:xfrm rot="5400000">
            <a:off x="5387681" y="4432583"/>
            <a:ext cx="2026490" cy="871451"/>
          </a:xfrm>
          <a:prstGeom prst="bentConnector2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133" idx="3"/>
          </p:cNvCxnSpPr>
          <p:nvPr/>
        </p:nvCxnSpPr>
        <p:spPr>
          <a:xfrm flipV="1">
            <a:off x="5965200" y="4712951"/>
            <a:ext cx="862486" cy="259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" name="그룹 122"/>
          <p:cNvGrpSpPr/>
          <p:nvPr/>
        </p:nvGrpSpPr>
        <p:grpSpPr>
          <a:xfrm>
            <a:off x="9407945" y="2665803"/>
            <a:ext cx="2644587" cy="1315366"/>
            <a:chOff x="9407945" y="2638908"/>
            <a:chExt cx="2644587" cy="131536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CA7FBA28-7228-4211-8659-715149B61E6D}"/>
                </a:ext>
              </a:extLst>
            </p:cNvPr>
            <p:cNvSpPr/>
            <p:nvPr/>
          </p:nvSpPr>
          <p:spPr>
            <a:xfrm>
              <a:off x="9407945" y="2712121"/>
              <a:ext cx="2644587" cy="1181722"/>
            </a:xfrm>
            <a:prstGeom prst="roundRect">
              <a:avLst>
                <a:gd name="adj" fmla="val 30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조건 </a:t>
              </a:r>
              <a:r>
                <a:rPr lang="en-US" altLang="ko-KR" sz="13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en-US" altLang="ko-KR" sz="13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3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반경 </a:t>
              </a:r>
              <a:r>
                <a:rPr lang="en-US" altLang="ko-KR" sz="13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1km </a:t>
              </a:r>
              <a:r>
                <a:rPr lang="ko-KR" altLang="en-US" sz="13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내에 다른 </a:t>
              </a:r>
              <a:endParaRPr lang="en-US" altLang="ko-KR" sz="13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3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3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</a:t>
              </a:r>
              <a:r>
                <a:rPr lang="ko-KR" altLang="en-US" sz="13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정류소가 이미 선정되었다면</a:t>
              </a:r>
              <a:r>
                <a:rPr lang="en-US" altLang="ko-KR" sz="13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latinLnBrk="0">
                <a:defRPr/>
              </a:pPr>
              <a:r>
                <a:rPr lang="en-US" altLang="ko-KR" sz="13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3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</a:t>
              </a:r>
              <a:r>
                <a:rPr lang="ko-KR" altLang="en-US" sz="13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후보에서 </a:t>
              </a:r>
              <a:r>
                <a:rPr lang="ko-KR" altLang="en-US" sz="13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제외</a:t>
              </a:r>
              <a:endPara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atinLnBrk="0">
                <a:defRPr/>
              </a:pPr>
              <a:endPara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atinLnBrk="0">
                <a:defRPr/>
              </a:pPr>
              <a:r>
                <a:rPr lang="ko-KR" altLang="en-US" sz="13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조건 </a:t>
              </a:r>
              <a:r>
                <a:rPr lang="en-US" altLang="ko-KR" sz="13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en-US" altLang="ko-KR" sz="13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3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구별 인구밀도에 </a:t>
              </a:r>
              <a:r>
                <a:rPr lang="ko-KR" altLang="en-US" sz="13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따라</a:t>
              </a:r>
              <a:endParaRPr lang="en-US" altLang="ko-KR" sz="13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atinLnBrk="0">
                <a:defRPr/>
              </a:pPr>
              <a:r>
                <a:rPr lang="ko-KR" altLang="en-US" sz="13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개수 할당</a:t>
              </a:r>
              <a:endPara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9425875" y="2638908"/>
              <a:ext cx="2568257" cy="322730"/>
              <a:chOff x="7842009" y="1156446"/>
              <a:chExt cx="2568257" cy="322730"/>
            </a:xfrm>
          </p:grpSpPr>
          <p:cxnSp>
            <p:nvCxnSpPr>
              <p:cNvPr id="114" name="직선 연결선 113"/>
              <p:cNvCxnSpPr/>
              <p:nvPr/>
            </p:nvCxnSpPr>
            <p:spPr>
              <a:xfrm>
                <a:off x="7842009" y="1156446"/>
                <a:ext cx="2568257" cy="0"/>
              </a:xfrm>
              <a:prstGeom prst="line">
                <a:avLst/>
              </a:prstGeom>
              <a:ln w="28575" cmpd="dbl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7842009" y="1174376"/>
                <a:ext cx="0" cy="304800"/>
              </a:xfrm>
              <a:prstGeom prst="line">
                <a:avLst/>
              </a:prstGeom>
              <a:ln w="28575" cmpd="dbl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그룹 117"/>
            <p:cNvGrpSpPr/>
            <p:nvPr/>
          </p:nvGrpSpPr>
          <p:grpSpPr>
            <a:xfrm rot="5400000" flipH="1">
              <a:off x="10581914" y="2542055"/>
              <a:ext cx="323930" cy="2500508"/>
              <a:chOff x="7824079" y="1174376"/>
              <a:chExt cx="323930" cy="2500508"/>
            </a:xfrm>
          </p:grpSpPr>
          <p:cxnSp>
            <p:nvCxnSpPr>
              <p:cNvPr id="119" name="직선 연결선 118"/>
              <p:cNvCxnSpPr/>
              <p:nvPr/>
            </p:nvCxnSpPr>
            <p:spPr>
              <a:xfrm>
                <a:off x="7842009" y="1174376"/>
                <a:ext cx="306000" cy="0"/>
              </a:xfrm>
              <a:prstGeom prst="line">
                <a:avLst/>
              </a:prstGeom>
              <a:ln w="28575" cmpd="dbl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rot="5400000">
                <a:off x="6573825" y="2424630"/>
                <a:ext cx="2500508" cy="0"/>
              </a:xfrm>
              <a:prstGeom prst="line">
                <a:avLst/>
              </a:prstGeom>
              <a:ln w="28575" cmpd="dbl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직사각형 127"/>
          <p:cNvSpPr/>
          <p:nvPr/>
        </p:nvSpPr>
        <p:spPr>
          <a:xfrm>
            <a:off x="8578221" y="5891018"/>
            <a:ext cx="3289251" cy="741875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넓은 범위를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커버하는 </a:t>
            </a:r>
            <a:endParaRPr lang="en-US" altLang="ko-KR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16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</a:t>
            </a:r>
            <a:r>
              <a:rPr lang="ko-KR" altLang="en-US" sz="1600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endParaRPr lang="ko-KR" altLang="en-US" sz="16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047243" y="6059239"/>
            <a:ext cx="443472" cy="405432"/>
          </a:xfrm>
          <a:prstGeom prst="rect">
            <a:avLst/>
          </a:prstGeom>
        </p:spPr>
      </p:pic>
      <p:sp>
        <p:nvSpPr>
          <p:cNvPr id="147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5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6390" y="1233967"/>
            <a:ext cx="3868066" cy="430887"/>
            <a:chOff x="601368" y="1201013"/>
            <a:chExt cx="3868066" cy="430887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48827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3" y="1201013"/>
              <a:ext cx="351521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분석 결과 시각화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sp>
        <p:nvSpPr>
          <p:cNvPr id="29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en-US" altLang="ko-KR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FA984F12-F12D-41B2-8370-281B49B97D68}"/>
              </a:ext>
            </a:extLst>
          </p:cNvPr>
          <p:cNvSpPr/>
          <p:nvPr/>
        </p:nvSpPr>
        <p:spPr>
          <a:xfrm>
            <a:off x="8736111" y="1705580"/>
            <a:ext cx="208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농도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CCF5022-A872-40BD-B6F4-1871B94E49C2}"/>
              </a:ext>
            </a:extLst>
          </p:cNvPr>
          <p:cNvSpPr/>
          <p:nvPr/>
        </p:nvSpPr>
        <p:spPr>
          <a:xfrm>
            <a:off x="7866742" y="5148806"/>
            <a:ext cx="412803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50" kern="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영통구의</a:t>
            </a:r>
            <a:r>
              <a:rPr lang="ko-KR" altLang="en-US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미세먼지 농도가 가장 높음</a:t>
            </a:r>
            <a:endParaRPr lang="en-US" altLang="ko-KR" sz="1450" kern="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50" kern="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영통구와</a:t>
            </a:r>
            <a:r>
              <a:rPr lang="ko-KR" altLang="en-US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인접한 권선구의 일부 지역에서 미세먼지</a:t>
            </a:r>
            <a: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농도가 높음</a:t>
            </a:r>
            <a:endParaRPr lang="en-US" altLang="ko-KR" sz="145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평일 혼잡빈도가 가장 높았던 팔달구의 </a:t>
            </a:r>
            <a:r>
              <a:rPr lang="ko-KR" altLang="en-US" sz="145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</a:t>
            </a:r>
            <a: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농도가 </a:t>
            </a:r>
            <a:r>
              <a:rPr lang="ko-KR" altLang="en-US" sz="145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</a:t>
            </a:r>
            <a:r>
              <a:rPr lang="ko-KR" altLang="en-US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낮음</a:t>
            </a:r>
            <a:endParaRPr lang="en-US" altLang="ko-KR" sz="1450" kern="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atinLnBrk="0">
              <a:defRPr/>
            </a:pPr>
            <a:r>
              <a:rPr lang="en-US" altLang="ko-KR" sz="145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50" b="1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미세먼지에 </a:t>
            </a:r>
            <a:r>
              <a:rPr lang="ko-KR" altLang="en-US" sz="145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영향을 미치는 </a:t>
            </a:r>
            <a:r>
              <a:rPr lang="ko-KR" altLang="en-US" sz="1450" b="1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</a:t>
            </a:r>
            <a:r>
              <a:rPr lang="ko-KR" altLang="en-US" sz="145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요인을 </a:t>
            </a:r>
            <a:r>
              <a:rPr lang="ko-KR" altLang="en-US" sz="1450" b="1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찾아볼 </a:t>
            </a:r>
            <a:r>
              <a:rPr lang="en-US" altLang="ko-KR" sz="1450" b="1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450" b="1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50" b="1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450" b="1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필요가  </a:t>
            </a:r>
            <a:r>
              <a:rPr lang="ko-KR" altLang="en-US" sz="1450" b="1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있음</a:t>
            </a:r>
            <a:endParaRPr lang="en-US" altLang="ko-KR" sz="1450" b="1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037751" y="2146200"/>
            <a:ext cx="910846" cy="1191398"/>
            <a:chOff x="10977880" y="2143217"/>
            <a:chExt cx="910846" cy="1191398"/>
          </a:xfrm>
        </p:grpSpPr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4BC5D3BF-2872-405F-BFB1-D733B14EF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1" t="-1517"/>
            <a:stretch/>
          </p:blipFill>
          <p:spPr>
            <a:xfrm>
              <a:off x="11186568" y="2143217"/>
              <a:ext cx="702158" cy="1191398"/>
            </a:xfrm>
            <a:prstGeom prst="rect">
              <a:avLst/>
            </a:prstGeom>
          </p:spPr>
        </p:pic>
        <p:pic>
          <p:nvPicPr>
            <p:cNvPr id="46" name="그림 45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7D4BBA84-48DA-4049-9A21-C761F7998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31" r="76824"/>
            <a:stretch/>
          </p:blipFill>
          <p:spPr>
            <a:xfrm>
              <a:off x="10977880" y="2159291"/>
              <a:ext cx="208688" cy="1173582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922053" y="2107357"/>
            <a:ext cx="3201575" cy="3077828"/>
            <a:chOff x="7841369" y="2265137"/>
            <a:chExt cx="2971678" cy="2880359"/>
          </a:xfrm>
        </p:grpSpPr>
        <p:pic>
          <p:nvPicPr>
            <p:cNvPr id="41" name="그림 40" descr="지도이(가) 표시된 사진&#10;&#10;자동 생성된 설명">
              <a:extLst>
                <a:ext uri="{FF2B5EF4-FFF2-40B4-BE49-F238E27FC236}">
                  <a16:creationId xmlns:a16="http://schemas.microsoft.com/office/drawing/2014/main" xmlns="" id="{DD6ADE5D-5328-4D72-8CF6-BD70AF0F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952" y="2301488"/>
              <a:ext cx="2863385" cy="2773362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7841369" y="2265137"/>
              <a:ext cx="2971678" cy="2880359"/>
              <a:chOff x="7841369" y="2190595"/>
              <a:chExt cx="2971678" cy="2880359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013364" y="2658412"/>
                <a:ext cx="6463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rgbClr val="20386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장안구</a:t>
                </a:r>
                <a:endParaRPr lang="ko-KR" altLang="en-US" sz="1400" b="1" dirty="0">
                  <a:solidFill>
                    <a:srgbClr val="2038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241012" y="3987184"/>
                <a:ext cx="6559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400" b="1">
                    <a:solidFill>
                      <a:srgbClr val="20386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" panose="020B0600000101010101" pitchFamily="50" charset="-127"/>
                    <a:ea typeface="나눔스퀘어_ac" panose="020B0600000101010101" pitchFamily="50" charset="-127"/>
                  </a:defRPr>
                </a:lvl1pPr>
              </a:lstStyle>
              <a:p>
                <a:r>
                  <a:rPr lang="ko-KR" altLang="en-US" dirty="0"/>
                  <a:t>권선구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084780" y="3692119"/>
                <a:ext cx="6463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400" b="1">
                    <a:solidFill>
                      <a:srgbClr val="20386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" panose="020B0600000101010101" pitchFamily="50" charset="-127"/>
                    <a:ea typeface="나눔스퀘어_ac" panose="020B0600000101010101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rgbClr val="1A2E52"/>
                    </a:solidFill>
                  </a:rPr>
                  <a:t>팔달구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766058" y="4002171"/>
                <a:ext cx="6559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400" b="1">
                    <a:solidFill>
                      <a:srgbClr val="20386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" panose="020B0600000101010101" pitchFamily="50" charset="-127"/>
                    <a:ea typeface="나눔스퀘어_ac" panose="020B0600000101010101" pitchFamily="50" charset="-127"/>
                  </a:defRPr>
                </a:lvl1pPr>
              </a:lstStyle>
              <a:p>
                <a:r>
                  <a:rPr lang="ko-KR" altLang="en-US" dirty="0" err="1">
                    <a:solidFill>
                      <a:schemeClr val="bg1"/>
                    </a:solidFill>
                  </a:rPr>
                  <a:t>영통구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1369" y="2190595"/>
                <a:ext cx="2971678" cy="2880359"/>
              </a:xfrm>
              <a:prstGeom prst="rect">
                <a:avLst/>
              </a:prstGeom>
            </p:spPr>
          </p:pic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9237E06-87DC-4BC8-8416-9C98E60737D7}"/>
              </a:ext>
            </a:extLst>
          </p:cNvPr>
          <p:cNvSpPr/>
          <p:nvPr/>
        </p:nvSpPr>
        <p:spPr>
          <a:xfrm>
            <a:off x="487323" y="5618875"/>
            <a:ext cx="35916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 인근과 </a:t>
            </a:r>
            <a:r>
              <a:rPr lang="ko-KR" altLang="en-US" sz="1500" kern="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영통구의</a:t>
            </a:r>
            <a:r>
              <a:rPr lang="ko-KR" altLang="en-US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버스 </a:t>
            </a:r>
            <a:r>
              <a:rPr lang="ko-KR" altLang="en-US" sz="1500" kern="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수가 </a:t>
            </a:r>
            <a:r>
              <a:rPr lang="en-US" altLang="ko-KR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높음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C5E8A96-7531-48EE-A553-013C276FA24A}"/>
              </a:ext>
            </a:extLst>
          </p:cNvPr>
          <p:cNvSpPr/>
          <p:nvPr/>
        </p:nvSpPr>
        <p:spPr>
          <a:xfrm>
            <a:off x="1326103" y="1705580"/>
            <a:ext cx="1713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 </a:t>
            </a:r>
            <a:r>
              <a:rPr lang="ko-KR" altLang="en-US" sz="1600" kern="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승하차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 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98513" y="2229723"/>
            <a:ext cx="3463098" cy="3158065"/>
            <a:chOff x="488163" y="2328493"/>
            <a:chExt cx="3398821" cy="3284588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" b="1565"/>
            <a:stretch/>
          </p:blipFill>
          <p:spPr>
            <a:xfrm>
              <a:off x="488163" y="2395244"/>
              <a:ext cx="3398821" cy="3147603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2011404" y="2929332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2038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장안구</a:t>
              </a:r>
              <a:endParaRPr lang="ko-KR" altLang="en-US" sz="1400" b="1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61258" y="4408575"/>
              <a:ext cx="655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rgbClr val="2038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ko-KR" altLang="en-US" dirty="0"/>
                <a:t>권선구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55503" y="3986188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rgbClr val="2038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ko-KR" altLang="en-US" dirty="0">
                  <a:solidFill>
                    <a:srgbClr val="1A2E52"/>
                  </a:solidFill>
                </a:rPr>
                <a:t>팔달구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14569" y="4562463"/>
              <a:ext cx="655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rgbClr val="2038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ko-KR" altLang="en-US" dirty="0" err="1">
                  <a:solidFill>
                    <a:schemeClr val="bg1"/>
                  </a:solidFill>
                </a:rPr>
                <a:t>영통구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79" y="2328493"/>
              <a:ext cx="3131821" cy="3284588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76F1A4E-BC02-4541-AE8A-1CE259D68C6E}"/>
              </a:ext>
            </a:extLst>
          </p:cNvPr>
          <p:cNvSpPr/>
          <p:nvPr/>
        </p:nvSpPr>
        <p:spPr>
          <a:xfrm>
            <a:off x="4819563" y="1705580"/>
            <a:ext cx="208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평일 혼잡 빈도 강도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CD03868-2AF5-4380-9CC1-8F2E518F4813}"/>
              </a:ext>
            </a:extLst>
          </p:cNvPr>
          <p:cNvSpPr/>
          <p:nvPr/>
        </p:nvSpPr>
        <p:spPr>
          <a:xfrm>
            <a:off x="4352860" y="5574518"/>
            <a:ext cx="30226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팔달구와 </a:t>
            </a:r>
            <a:r>
              <a:rPr lang="ko-KR" altLang="en-US" sz="15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인근 지역의 </a:t>
            </a:r>
            <a:r>
              <a:rPr lang="ko-KR" altLang="en-US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평일  </a:t>
            </a:r>
            <a:r>
              <a:rPr lang="en-US" altLang="ko-KR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500" kern="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혼잡빈도강도  높음</a:t>
            </a:r>
            <a:endParaRPr lang="en-US" altLang="ko-KR" sz="15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352860" y="2169457"/>
            <a:ext cx="3022633" cy="3360763"/>
            <a:chOff x="4266151" y="2218341"/>
            <a:chExt cx="3022633" cy="3360763"/>
          </a:xfrm>
        </p:grpSpPr>
        <p:pic>
          <p:nvPicPr>
            <p:cNvPr id="15" name="그림 14" descr="지도이(가) 표시된 사진&#10;&#10;자동 생성된 설명">
              <a:extLst>
                <a:ext uri="{FF2B5EF4-FFF2-40B4-BE49-F238E27FC236}">
                  <a16:creationId xmlns:a16="http://schemas.microsoft.com/office/drawing/2014/main" xmlns="" id="{44D2F660-41E7-4686-980E-9766C19E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6151" y="2218341"/>
              <a:ext cx="2994050" cy="3360763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711202" y="2959869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2038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장안구</a:t>
              </a:r>
              <a:endParaRPr lang="ko-KR" altLang="en-US" sz="1200" b="1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36034" y="4611488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rgbClr val="2038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ko-KR" altLang="en-US" sz="1200" dirty="0"/>
                <a:t>권선구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67560" y="4034334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rgbClr val="2038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schemeClr val="bg1"/>
                  </a:solidFill>
                </a:rPr>
                <a:t>팔달구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292846" y="4426866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rgbClr val="2038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r>
                <a:rPr lang="ko-KR" altLang="en-US" sz="1200" dirty="0" err="1">
                  <a:solidFill>
                    <a:srgbClr val="1A2E52"/>
                  </a:solidFill>
                </a:rPr>
                <a:t>영통구</a:t>
              </a:r>
              <a:endParaRPr lang="ko-KR" altLang="en-US" sz="1200" dirty="0">
                <a:solidFill>
                  <a:srgbClr val="1A2E52"/>
                </a:solidFill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lumMod val="6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930" y="2510790"/>
              <a:ext cx="2895854" cy="28575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261543" y="2169457"/>
            <a:ext cx="981340" cy="944569"/>
            <a:chOff x="261543" y="2169457"/>
            <a:chExt cx="981340" cy="94456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1039" r="76038"/>
            <a:stretch/>
          </p:blipFill>
          <p:spPr>
            <a:xfrm>
              <a:off x="261543" y="2169457"/>
              <a:ext cx="142318" cy="94456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l="23197"/>
            <a:stretch/>
          </p:blipFill>
          <p:spPr>
            <a:xfrm>
              <a:off x="397122" y="2169457"/>
              <a:ext cx="845761" cy="944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2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/>
          <p:cNvGrpSpPr/>
          <p:nvPr/>
        </p:nvGrpSpPr>
        <p:grpSpPr>
          <a:xfrm>
            <a:off x="6496769" y="1671763"/>
            <a:ext cx="4989364" cy="639521"/>
            <a:chOff x="6699968" y="1644055"/>
            <a:chExt cx="4989364" cy="639521"/>
          </a:xfrm>
        </p:grpSpPr>
        <p:sp>
          <p:nvSpPr>
            <p:cNvPr id="90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6699968" y="1644055"/>
              <a:ext cx="4989364" cy="604097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atinLnBrk="0">
                <a:defRPr/>
              </a:pP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조건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1) </a:t>
              </a:r>
              <a:r>
                <a:rPr lang="ko-KR" altLang="en-US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</a:t>
              </a:r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 등 추가 공사는 불가</a:t>
              </a:r>
              <a:endPara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6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       </a:t>
              </a:r>
              <a:r>
                <a:rPr lang="en-US" altLang="ko-KR" sz="1600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	 </a:t>
              </a:r>
              <a:r>
                <a:rPr lang="en-US" altLang="ko-KR" sz="1600" kern="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BIS </a:t>
              </a:r>
              <a:r>
                <a:rPr lang="ko-KR" altLang="en-US" sz="1600" kern="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시스템 </a:t>
              </a:r>
              <a:r>
                <a:rPr lang="ko-KR" altLang="en-US" sz="1600" kern="0" dirty="0" err="1" smtClean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미설치</a:t>
              </a:r>
              <a:r>
                <a:rPr lang="ko-KR" altLang="en-US" sz="1600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정류장 제외</a:t>
              </a:r>
              <a:endPara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7" name="그래픽 16" descr="오른쪽 화살표 단색으로 채워진">
              <a:extLst>
                <a:ext uri="{FF2B5EF4-FFF2-40B4-BE49-F238E27FC236}">
                  <a16:creationId xmlns:a16="http://schemas.microsoft.com/office/drawing/2014/main" xmlns="" id="{B6A6C932-8DFC-4D87-927B-8F5BC69C9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410071" y="1852113"/>
              <a:ext cx="249119" cy="431463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0016D48D-1060-4E1A-B980-7716182DA191}"/>
              </a:ext>
            </a:extLst>
          </p:cNvPr>
          <p:cNvSpPr/>
          <p:nvPr/>
        </p:nvSpPr>
        <p:spPr>
          <a:xfrm>
            <a:off x="9651164" y="3142239"/>
            <a:ext cx="2096393" cy="793196"/>
          </a:xfrm>
          <a:prstGeom prst="rect">
            <a:avLst/>
          </a:prstGeom>
          <a:solidFill>
            <a:srgbClr val="20386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5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 버스정류장 </a:t>
            </a:r>
            <a:endParaRPr lang="en-US" altLang="ko-KR" sz="15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b="1" dirty="0" smtClean="0">
                <a:solidFill>
                  <a:srgbClr val="5FC5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251</a:t>
            </a:r>
            <a:r>
              <a:rPr lang="ko-KR" altLang="en-US" b="1" dirty="0" smtClean="0">
                <a:solidFill>
                  <a:srgbClr val="5FC5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제외</a:t>
            </a:r>
            <a:endParaRPr lang="ko-KR" altLang="en-US" b="1" kern="0" dirty="0">
              <a:solidFill>
                <a:srgbClr val="5FC5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362618" y="1183193"/>
            <a:ext cx="3868066" cy="430887"/>
            <a:chOff x="601368" y="1201013"/>
            <a:chExt cx="3868066" cy="430887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48827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3" y="1201013"/>
              <a:ext cx="351521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srgbClr val="20386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구별 인구밀도 구하기 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73442" y="3957914"/>
            <a:ext cx="154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80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(2020</a:t>
            </a:r>
            <a:r>
              <a:rPr lang="ko-KR" altLang="en-US" sz="80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80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80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80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r>
              <a:rPr lang="ko-KR" altLang="en-US" sz="80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기준 </a:t>
            </a:r>
            <a:r>
              <a:rPr lang="en-US" altLang="ko-KR" sz="80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800" kern="0" dirty="0">
              <a:solidFill>
                <a:srgbClr val="58585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 latinLnBrk="0">
              <a:defRPr/>
            </a:pPr>
            <a:r>
              <a:rPr lang="en-US" altLang="ko-KR" sz="8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8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자료</a:t>
            </a:r>
            <a:r>
              <a:rPr lang="en-US" altLang="ko-KR" sz="8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800" kern="0" dirty="0">
                <a:solidFill>
                  <a:srgbClr val="58585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통계</a:t>
            </a:r>
            <a:endParaRPr lang="ko-KR" altLang="en-US" sz="8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1168284" y="4261743"/>
            <a:ext cx="3588083" cy="2257353"/>
            <a:chOff x="1168284" y="4261743"/>
            <a:chExt cx="3588083" cy="2257353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F571D417-8CEB-422B-81FF-E6C7AD317AFA}"/>
                </a:ext>
              </a:extLst>
            </p:cNvPr>
            <p:cNvSpPr/>
            <p:nvPr/>
          </p:nvSpPr>
          <p:spPr>
            <a:xfrm>
              <a:off x="1168284" y="4687196"/>
              <a:ext cx="358808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각 구별 인구밀도 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 </a:t>
              </a: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전체 인구밀도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 * </a:t>
              </a:r>
              <a:r>
                <a:rPr lang="en-US" altLang="ko-KR" sz="1500" kern="0" dirty="0" smtClean="0">
                  <a:solidFill>
                    <a:srgbClr val="0033C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30</a:t>
              </a:r>
              <a:endParaRPr lang="ko-KR" altLang="en-US" sz="15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10858" y="4259812"/>
              <a:ext cx="302935" cy="306798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1301190" y="5115288"/>
              <a:ext cx="3322270" cy="1403808"/>
              <a:chOff x="1301190" y="5115288"/>
              <a:chExt cx="3322270" cy="1403808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xmlns="" id="{7274D787-8BD8-41B8-96BD-C83364D36605}"/>
                  </a:ext>
                </a:extLst>
              </p:cNvPr>
              <p:cNvSpPr/>
              <p:nvPr/>
            </p:nvSpPr>
            <p:spPr>
              <a:xfrm>
                <a:off x="1301190" y="5115288"/>
                <a:ext cx="3322270" cy="14038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latinLnBrk="0">
                  <a:lnSpc>
                    <a:spcPct val="150000"/>
                  </a:lnSpc>
                  <a:defRPr/>
                </a:pPr>
                <a:endParaRPr lang="ko-KR" altLang="en-US" sz="1500" kern="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592108" y="5140084"/>
                <a:ext cx="2740433" cy="135421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1600" kern="0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구별 </a:t>
                </a:r>
                <a:r>
                  <a:rPr lang="ko-KR" altLang="en-US" sz="16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스마트정류장 설치 </a:t>
                </a:r>
                <a:r>
                  <a:rPr lang="ko-KR" altLang="en-US" sz="1600" kern="0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개수</a:t>
                </a:r>
                <a:endParaRPr lang="en-US" altLang="ko-KR" sz="1600" kern="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 latinLnBrk="0">
                  <a:defRPr/>
                </a:pPr>
                <a:endParaRPr lang="en-US" altLang="ko-KR" sz="6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 latinLnBrk="0">
                  <a:defRPr/>
                </a:pPr>
                <a:r>
                  <a:rPr lang="ko-KR" altLang="en-US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권선구    </a:t>
                </a:r>
                <a:r>
                  <a:rPr lang="en-US" altLang="ko-KR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   5</a:t>
                </a:r>
                <a:r>
                  <a:rPr lang="ko-KR" altLang="en-US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  <a:endPara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 latinLnBrk="0">
                  <a:defRPr/>
                </a:pPr>
                <a:r>
                  <a:rPr lang="ko-KR" altLang="en-US" sz="1500" kern="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영통구</a:t>
                </a:r>
                <a:r>
                  <a:rPr lang="ko-KR" altLang="en-US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 </a:t>
                </a:r>
                <a:r>
                  <a:rPr lang="en-US" altLang="ko-KR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   9</a:t>
                </a:r>
                <a:r>
                  <a:rPr lang="ko-KR" altLang="en-US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  <a:endPara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 latinLnBrk="0">
                  <a:defRPr/>
                </a:pPr>
                <a:r>
                  <a:rPr lang="ko-KR" altLang="en-US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장안구    </a:t>
                </a:r>
                <a:r>
                  <a:rPr lang="en-US" altLang="ko-KR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   6</a:t>
                </a:r>
                <a:r>
                  <a:rPr lang="ko-KR" altLang="en-US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  <a:endPara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 latinLnBrk="0">
                  <a:defRPr/>
                </a:pPr>
                <a:r>
                  <a:rPr lang="ko-KR" altLang="en-US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팔달구    </a:t>
                </a:r>
                <a:r>
                  <a:rPr lang="en-US" altLang="ko-KR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 10</a:t>
                </a:r>
                <a:r>
                  <a:rPr lang="ko-KR" altLang="en-US" sz="1500" kern="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1418394" y="3114554"/>
            <a:ext cx="3096094" cy="1075402"/>
            <a:chOff x="1418394" y="3114554"/>
            <a:chExt cx="3096094" cy="1075402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xmlns="" id="{F81BEAF1-8B41-410D-96B0-AE4DB2FC2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356" t="62669" r="85659" b="24345"/>
            <a:stretch/>
          </p:blipFill>
          <p:spPr>
            <a:xfrm>
              <a:off x="1418394" y="3133027"/>
              <a:ext cx="1283635" cy="1056929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xmlns="" id="{6E296E42-364B-4FCF-98A9-CCF9CB416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167" t="53277" r="82749" b="33707"/>
            <a:stretch/>
          </p:blipFill>
          <p:spPr>
            <a:xfrm>
              <a:off x="2710457" y="3114554"/>
              <a:ext cx="731468" cy="1059396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1B1A12BC-29B9-4509-88D6-526160C29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0293" t="54964" r="24276" b="34068"/>
            <a:stretch/>
          </p:blipFill>
          <p:spPr>
            <a:xfrm>
              <a:off x="3450353" y="3142263"/>
              <a:ext cx="1064135" cy="963572"/>
            </a:xfrm>
            <a:prstGeom prst="rect">
              <a:avLst/>
            </a:prstGeom>
          </p:spPr>
        </p:pic>
        <p:cxnSp>
          <p:nvCxnSpPr>
            <p:cNvPr id="4" name="직선 연결선 3"/>
            <p:cNvCxnSpPr/>
            <p:nvPr/>
          </p:nvCxnSpPr>
          <p:spPr>
            <a:xfrm>
              <a:off x="1418394" y="3131476"/>
              <a:ext cx="303339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6281127" y="1146948"/>
            <a:ext cx="5705325" cy="430887"/>
            <a:chOff x="601368" y="1201013"/>
            <a:chExt cx="5705325" cy="430887"/>
          </a:xfrm>
        </p:grpSpPr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xmlns="" id="{18E24A59-475C-4EE7-B3BB-0C42A4CC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68" y="1248827"/>
              <a:ext cx="366820" cy="33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BE33F2DF-0286-47F3-AD2B-31CB10981012}"/>
                </a:ext>
              </a:extLst>
            </p:cNvPr>
            <p:cNvSpPr/>
            <p:nvPr/>
          </p:nvSpPr>
          <p:spPr>
            <a:xfrm>
              <a:off x="954223" y="1201013"/>
              <a:ext cx="53524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200" kern="0" dirty="0">
                  <a:solidFill>
                    <a:srgbClr val="20386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스마트정류장 설치기준 미달 정류소 제거</a:t>
              </a:r>
            </a:p>
          </p:txBody>
        </p:sp>
      </p:grpSp>
      <p:sp>
        <p:nvSpPr>
          <p:cNvPr id="87" name="Google Shape;98;p3">
            <a:extLst>
              <a:ext uri="{FF2B5EF4-FFF2-40B4-BE49-F238E27FC236}">
                <a16:creationId xmlns:a16="http://schemas.microsoft.com/office/drawing/2014/main" xmlns="" id="{F10C0DEA-E977-41CD-9DF3-470930D568D7}"/>
              </a:ext>
            </a:extLst>
          </p:cNvPr>
          <p:cNvSpPr/>
          <p:nvPr/>
        </p:nvSpPr>
        <p:spPr>
          <a:xfrm>
            <a:off x="600636" y="1745918"/>
            <a:ext cx="5119566" cy="798005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latinLnBrk="0">
              <a:defRPr/>
            </a:pP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 버스정류장 설치 시</a:t>
            </a:r>
            <a:r>
              <a:rPr lang="en-US" altLang="ko-KR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srgbClr val="0033C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지역의 균형</a:t>
            </a: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고려하기 위해 </a:t>
            </a:r>
            <a:endParaRPr lang="en-US" altLang="ko-KR" sz="1600" kern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16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인구밀도에 따라 정류소 설치 개수를 미리 할당</a:t>
            </a: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30919"/>
              </p:ext>
            </p:extLst>
          </p:nvPr>
        </p:nvGraphicFramePr>
        <p:xfrm>
          <a:off x="1446494" y="2719924"/>
          <a:ext cx="3005293" cy="38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144"/>
                <a:gridCol w="797417"/>
                <a:gridCol w="760326"/>
                <a:gridCol w="959406"/>
              </a:tblGrid>
              <a:tr h="24504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총면적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㎡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인구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계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인구밀도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kern="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인구 </a:t>
                      </a:r>
                      <a:r>
                        <a:rPr lang="en-US" altLang="ko-KR" sz="900" b="0" kern="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k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㎡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43888"/>
              </p:ext>
            </p:extLst>
          </p:nvPr>
        </p:nvGraphicFramePr>
        <p:xfrm>
          <a:off x="6557642" y="2362195"/>
          <a:ext cx="2517149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417"/>
                <a:gridCol w="760326"/>
                <a:gridCol w="959406"/>
              </a:tblGrid>
              <a:tr h="24504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정류장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정류장명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BIS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설치여부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1" name="그룹 100"/>
          <p:cNvGrpSpPr/>
          <p:nvPr/>
        </p:nvGrpSpPr>
        <p:grpSpPr>
          <a:xfrm>
            <a:off x="6539170" y="2502282"/>
            <a:ext cx="4177974" cy="1415812"/>
            <a:chOff x="6400615" y="2455099"/>
            <a:chExt cx="4177974" cy="141581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76684B7E-3496-4E7D-82D9-993633C63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9972" t="40413" r="65955" b="41123"/>
            <a:stretch/>
          </p:blipFill>
          <p:spPr>
            <a:xfrm>
              <a:off x="6401563" y="2604655"/>
              <a:ext cx="1715786" cy="126625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58EE98D9-9EFD-41F1-A9B0-FD6CD101C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2873" t="41052" r="41136" b="42580"/>
            <a:stretch/>
          </p:blipFill>
          <p:spPr>
            <a:xfrm>
              <a:off x="8115415" y="2613891"/>
              <a:ext cx="829426" cy="1192836"/>
            </a:xfrm>
            <a:prstGeom prst="rect">
              <a:avLst/>
            </a:prstGeom>
          </p:spPr>
        </p:pic>
        <p:sp>
          <p:nvSpPr>
            <p:cNvPr id="26" name="액자 25">
              <a:extLst>
                <a:ext uri="{FF2B5EF4-FFF2-40B4-BE49-F238E27FC236}">
                  <a16:creationId xmlns:a16="http://schemas.microsoft.com/office/drawing/2014/main" xmlns="" id="{06A8D420-26F4-493C-AC24-A78CA741F9A4}"/>
                </a:ext>
              </a:extLst>
            </p:cNvPr>
            <p:cNvSpPr/>
            <p:nvPr/>
          </p:nvSpPr>
          <p:spPr>
            <a:xfrm>
              <a:off x="8253560" y="2834681"/>
              <a:ext cx="662138" cy="280029"/>
            </a:xfrm>
            <a:prstGeom prst="frame">
              <a:avLst>
                <a:gd name="adj1" fmla="val 269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73920D8A-096A-4883-8C8A-8EDA833DCD34}"/>
                </a:ext>
              </a:extLst>
            </p:cNvPr>
            <p:cNvSpPr/>
            <p:nvPr/>
          </p:nvSpPr>
          <p:spPr>
            <a:xfrm>
              <a:off x="9430258" y="2455099"/>
              <a:ext cx="1148331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후보에서 제외</a:t>
              </a:r>
            </a:p>
          </p:txBody>
        </p:sp>
        <p:cxnSp>
          <p:nvCxnSpPr>
            <p:cNvPr id="92" name="직선 연결선 91"/>
            <p:cNvCxnSpPr/>
            <p:nvPr/>
          </p:nvCxnSpPr>
          <p:spPr>
            <a:xfrm>
              <a:off x="6400615" y="2613508"/>
              <a:ext cx="25171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 94"/>
            <p:cNvCxnSpPr>
              <a:stCxn id="36" idx="1"/>
              <a:endCxn id="26" idx="3"/>
            </p:cNvCxnSpPr>
            <p:nvPr/>
          </p:nvCxnSpPr>
          <p:spPr>
            <a:xfrm rot="10800000" flipV="1">
              <a:off x="8915698" y="2601292"/>
              <a:ext cx="514560" cy="373403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6496769" y="4160282"/>
            <a:ext cx="4989364" cy="892276"/>
            <a:chOff x="6496769" y="4160282"/>
            <a:chExt cx="4989364" cy="892276"/>
          </a:xfrm>
        </p:grpSpPr>
        <p:sp>
          <p:nvSpPr>
            <p:cNvPr id="104" name="Google Shape;98;p3">
              <a:extLst>
                <a:ext uri="{FF2B5EF4-FFF2-40B4-BE49-F238E27FC236}">
                  <a16:creationId xmlns:a16="http://schemas.microsoft.com/office/drawing/2014/main" xmlns="" id="{F10C0DEA-E977-41CD-9DF3-470930D568D7}"/>
                </a:ext>
              </a:extLst>
            </p:cNvPr>
            <p:cNvSpPr/>
            <p:nvPr/>
          </p:nvSpPr>
          <p:spPr>
            <a:xfrm>
              <a:off x="6496769" y="4160282"/>
              <a:ext cx="4989364" cy="883286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atinLnBrk="0">
                <a:defRPr/>
              </a:pPr>
              <a:r>
                <a:rPr lang="ko-KR" altLang="en-US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조건</a:t>
              </a:r>
              <a:r>
                <a:rPr lang="en-US" altLang="ko-KR" sz="15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2) </a:t>
              </a:r>
              <a:r>
                <a:rPr lang="ko-KR" altLang="en-US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승강장 규격 </a:t>
              </a:r>
              <a:r>
                <a:rPr lang="en-US" altLang="ko-KR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5.5M</a:t>
              </a:r>
              <a:r>
                <a:rPr lang="ko-KR" altLang="en-US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이상 </a:t>
              </a:r>
              <a:r>
                <a:rPr lang="en-US" altLang="ko-KR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X2.5M </a:t>
              </a:r>
              <a:r>
                <a:rPr lang="ko-KR" altLang="en-US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이상 </a:t>
              </a:r>
              <a:r>
                <a:rPr lang="en-US" altLang="ko-KR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ko-KR" altLang="en-US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defRPr/>
              </a:pPr>
              <a:r>
                <a:rPr lang="en-US" altLang="ko-KR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   </a:t>
              </a:r>
              <a:r>
                <a:rPr lang="en-US" altLang="ko-KR" sz="1500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</a:t>
              </a:r>
              <a:r>
                <a:rPr lang="ko-KR" altLang="en-US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보행자 통행공간 폭은 </a:t>
              </a:r>
              <a:r>
                <a:rPr lang="en-US" altLang="ko-KR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1.5M</a:t>
              </a:r>
              <a:r>
                <a:rPr lang="ko-KR" altLang="en-US" sz="15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이상 확보 필요</a:t>
              </a:r>
              <a:endPara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6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      </a:t>
              </a:r>
              <a:r>
                <a:rPr lang="en-US" altLang="ko-KR" sz="1600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 </a:t>
              </a:r>
              <a:r>
                <a:rPr lang="ko-KR" altLang="en-US" sz="1600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버스정류장의 </a:t>
              </a:r>
              <a:r>
                <a:rPr lang="ko-KR" altLang="en-US" sz="16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인도 폭이 </a:t>
              </a:r>
              <a:r>
                <a:rPr lang="en-US" altLang="ko-KR" sz="1600" b="1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4M </a:t>
              </a:r>
              <a:r>
                <a:rPr lang="ko-KR" altLang="en-US" sz="1600" b="1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미만인 </a:t>
              </a:r>
              <a:r>
                <a:rPr lang="ko-KR" altLang="en-US" sz="16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정류장 제외</a:t>
              </a:r>
              <a:endPara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05" name="그래픽 16" descr="오른쪽 화살표 단색으로 채워진">
              <a:extLst>
                <a:ext uri="{FF2B5EF4-FFF2-40B4-BE49-F238E27FC236}">
                  <a16:creationId xmlns:a16="http://schemas.microsoft.com/office/drawing/2014/main" xmlns="" id="{B6A6C932-8DFC-4D87-927B-8F5BC69C9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132432" y="4621095"/>
              <a:ext cx="249119" cy="431463"/>
            </a:xfrm>
            <a:prstGeom prst="rect">
              <a:avLst/>
            </a:prstGeom>
          </p:spPr>
        </p:pic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0016D48D-1060-4E1A-B980-7716182DA191}"/>
              </a:ext>
            </a:extLst>
          </p:cNvPr>
          <p:cNvSpPr/>
          <p:nvPr/>
        </p:nvSpPr>
        <p:spPr>
          <a:xfrm>
            <a:off x="9668947" y="5817192"/>
            <a:ext cx="2096393" cy="793196"/>
          </a:xfrm>
          <a:prstGeom prst="rect">
            <a:avLst/>
          </a:prstGeom>
          <a:solidFill>
            <a:srgbClr val="20386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5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 버스정류장 </a:t>
            </a:r>
            <a:endParaRPr lang="en-US" altLang="ko-KR" sz="1500" kern="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b="1" dirty="0" smtClean="0">
                <a:solidFill>
                  <a:srgbClr val="5FC5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195</a:t>
            </a:r>
            <a:r>
              <a:rPr lang="ko-KR" altLang="en-US" b="1" dirty="0" smtClean="0">
                <a:solidFill>
                  <a:srgbClr val="5FC5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제외</a:t>
            </a:r>
            <a:endParaRPr lang="ko-KR" altLang="en-US" b="1" kern="0" dirty="0">
              <a:solidFill>
                <a:srgbClr val="5FC5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6557524" y="5166841"/>
            <a:ext cx="4514257" cy="1213915"/>
            <a:chOff x="6760723" y="5083717"/>
            <a:chExt cx="4514257" cy="1213915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56016718-DDB5-4E4B-B02C-EB18D9C10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0493" t="32305" r="69389" b="50267"/>
            <a:stretch/>
          </p:blipFill>
          <p:spPr>
            <a:xfrm>
              <a:off x="6760723" y="5083717"/>
              <a:ext cx="1240220" cy="1201642"/>
            </a:xfrm>
            <a:prstGeom prst="rect">
              <a:avLst/>
            </a:prstGeom>
          </p:spPr>
        </p:pic>
        <p:sp>
          <p:nvSpPr>
            <p:cNvPr id="53" name="액자 52">
              <a:extLst>
                <a:ext uri="{FF2B5EF4-FFF2-40B4-BE49-F238E27FC236}">
                  <a16:creationId xmlns:a16="http://schemas.microsoft.com/office/drawing/2014/main" xmlns="" id="{E11E9D1C-6712-48BB-89FA-0810DB529DCB}"/>
                </a:ext>
              </a:extLst>
            </p:cNvPr>
            <p:cNvSpPr/>
            <p:nvPr/>
          </p:nvSpPr>
          <p:spPr>
            <a:xfrm>
              <a:off x="7610252" y="5313971"/>
              <a:ext cx="397998" cy="228207"/>
            </a:xfrm>
            <a:prstGeom prst="frame">
              <a:avLst>
                <a:gd name="adj1" fmla="val 269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852192E0-063C-4C56-BB3B-36728D1F763B}"/>
                </a:ext>
              </a:extLst>
            </p:cNvPr>
            <p:cNvSpPr/>
            <p:nvPr/>
          </p:nvSpPr>
          <p:spPr>
            <a:xfrm>
              <a:off x="8269044" y="5291116"/>
              <a:ext cx="300593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도보 폭</a:t>
              </a:r>
              <a:r>
                <a:rPr lang="en-US" altLang="ko-KR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=0 </a:t>
              </a:r>
              <a:r>
                <a:rPr lang="en-US" altLang="ko-KR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Wingdings" panose="05000000000000000000" pitchFamily="2" charset="2"/>
                </a:rPr>
                <a:t> </a:t>
              </a:r>
              <a:r>
                <a:rPr lang="ko-KR" altLang="en-US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Wingdings" panose="05000000000000000000" pitchFamily="2" charset="2"/>
                </a:rPr>
                <a:t>정보 없음         제외 불가능 </a:t>
              </a:r>
              <a:endParaRPr lang="ko-KR" altLang="en-US" sz="1300" kern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13B07DC1-35E4-4A5C-BC5A-DC23776F32E1}"/>
                </a:ext>
              </a:extLst>
            </p:cNvPr>
            <p:cNvCxnSpPr>
              <a:cxnSpLocks/>
            </p:cNvCxnSpPr>
            <p:nvPr/>
          </p:nvCxnSpPr>
          <p:spPr>
            <a:xfrm>
              <a:off x="7665543" y="5308597"/>
              <a:ext cx="3906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F4ACA1DE-1171-46F9-9AFA-336DCDAA4FC0}"/>
                </a:ext>
              </a:extLst>
            </p:cNvPr>
            <p:cNvSpPr/>
            <p:nvPr/>
          </p:nvSpPr>
          <p:spPr>
            <a:xfrm>
              <a:off x="8269044" y="6005248"/>
              <a:ext cx="1240221" cy="292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1300" kern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후보에서 제외</a:t>
              </a:r>
            </a:p>
          </p:txBody>
        </p:sp>
        <p:sp>
          <p:nvSpPr>
            <p:cNvPr id="107" name="액자 106">
              <a:extLst>
                <a:ext uri="{FF2B5EF4-FFF2-40B4-BE49-F238E27FC236}">
                  <a16:creationId xmlns:a16="http://schemas.microsoft.com/office/drawing/2014/main" xmlns="" id="{E11E9D1C-6712-48BB-89FA-0810DB529DCB}"/>
                </a:ext>
              </a:extLst>
            </p:cNvPr>
            <p:cNvSpPr/>
            <p:nvPr/>
          </p:nvSpPr>
          <p:spPr>
            <a:xfrm>
              <a:off x="7614200" y="6037337"/>
              <a:ext cx="397998" cy="228207"/>
            </a:xfrm>
            <a:prstGeom prst="frame">
              <a:avLst>
                <a:gd name="adj1" fmla="val 269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11" name="직선 연결선 110"/>
            <p:cNvCxnSpPr>
              <a:stCxn id="107" idx="3"/>
              <a:endCxn id="62" idx="1"/>
            </p:cNvCxnSpPr>
            <p:nvPr/>
          </p:nvCxnSpPr>
          <p:spPr>
            <a:xfrm flipV="1">
              <a:off x="8012198" y="6151440"/>
              <a:ext cx="256846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endCxn id="60" idx="1"/>
            </p:cNvCxnSpPr>
            <p:nvPr/>
          </p:nvCxnSpPr>
          <p:spPr>
            <a:xfrm>
              <a:off x="8008250" y="5434623"/>
              <a:ext cx="260794" cy="26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3" name="Google Shape;92;p3">
            <a:extLst>
              <a:ext uri="{FF2B5EF4-FFF2-40B4-BE49-F238E27FC236}">
                <a16:creationId xmlns:a16="http://schemas.microsoft.com/office/drawing/2014/main" xmlns="" id="{588710FA-926A-4D7C-AA4E-ADC795A83272}"/>
              </a:ext>
            </a:extLst>
          </p:cNvPr>
          <p:cNvSpPr txBox="1">
            <a:spLocks/>
          </p:cNvSpPr>
          <p:nvPr/>
        </p:nvSpPr>
        <p:spPr>
          <a:xfrm>
            <a:off x="3067636" y="409921"/>
            <a:ext cx="8445575" cy="6615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203864"/>
              </a:buClr>
              <a:buSzPts val="1800"/>
              <a:buNone/>
            </a:pP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분석로드맵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EDA / </a:t>
            </a:r>
            <a:r>
              <a:rPr lang="ko-KR" altLang="en-US" sz="2000" dirty="0">
                <a:solidFill>
                  <a:srgbClr val="1A2E5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000" dirty="0" err="1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rgbClr val="98DAF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 합산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</TotalTime>
  <Words>3194</Words>
  <Application>Microsoft Office PowerPoint</Application>
  <PresentationFormat>와이드스크린</PresentationFormat>
  <Paragraphs>719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나눔스퀘어_ac ExtraBold</vt:lpstr>
      <vt:lpstr>나눔스퀘어 Bold</vt:lpstr>
      <vt:lpstr>맑은 고딕</vt:lpstr>
      <vt:lpstr>HY견고딕</vt:lpstr>
      <vt:lpstr>Courier New</vt:lpstr>
      <vt:lpstr>나눔스퀘어_ac Bold</vt:lpstr>
      <vt:lpstr>나눔스퀘어_ac</vt:lpstr>
      <vt:lpstr>Wingdings</vt:lpstr>
      <vt:lpstr>나눔스퀘어 ExtraBold</vt:lpstr>
      <vt:lpstr>나눔스퀘어</vt:lpstr>
      <vt:lpstr>Arial</vt:lpstr>
      <vt:lpstr>맑은 고딕</vt:lpstr>
      <vt:lpstr>21_Office 테마</vt:lpstr>
      <vt:lpstr>PowerPoint 프레젠테이션</vt:lpstr>
      <vt:lpstr>STEP 1 문제 인식</vt:lpstr>
      <vt:lpstr>1. 문제 인식 </vt:lpstr>
      <vt:lpstr>1. 문제 인식 </vt:lpstr>
      <vt:lpstr>1. 문제 인식 </vt:lpstr>
      <vt:lpstr>STEP 2 분석 과정</vt:lpstr>
      <vt:lpstr>2. 분석 과정</vt:lpstr>
      <vt:lpstr>2. 분석 과정</vt:lpstr>
      <vt:lpstr>2. 분석 과정</vt:lpstr>
      <vt:lpstr>PowerPoint 프레젠테이션</vt:lpstr>
      <vt:lpstr>2. 분석 과정</vt:lpstr>
      <vt:lpstr>2. 분석 과정</vt:lpstr>
      <vt:lpstr>2. 분석 과정</vt:lpstr>
      <vt:lpstr>2. 분석 과정</vt:lpstr>
      <vt:lpstr>PowerPoint 프레젠테이션</vt:lpstr>
      <vt:lpstr>2. 분석 과정</vt:lpstr>
      <vt:lpstr>2. 분석 과정</vt:lpstr>
      <vt:lpstr>2. 분석 과정</vt:lpstr>
      <vt:lpstr>PowerPoint 프레젠테이션</vt:lpstr>
      <vt:lpstr>2. 분석 과정</vt:lpstr>
      <vt:lpstr>2. 분석 과정</vt:lpstr>
      <vt:lpstr>PowerPoint 프레젠테이션</vt:lpstr>
      <vt:lpstr>3. 분석 과정</vt:lpstr>
      <vt:lpstr>3. 분석 과정</vt:lpstr>
      <vt:lpstr>3. 분석 과정</vt:lpstr>
      <vt:lpstr>STEP 3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1조</dc:creator>
  <cp:lastModifiedBy>yiyeon</cp:lastModifiedBy>
  <cp:revision>412</cp:revision>
  <cp:lastPrinted>2021-04-19T11:00:21Z</cp:lastPrinted>
  <dcterms:created xsi:type="dcterms:W3CDTF">2020-12-25T03:04:54Z</dcterms:created>
  <dcterms:modified xsi:type="dcterms:W3CDTF">2021-04-23T04:28:39Z</dcterms:modified>
</cp:coreProperties>
</file>